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56" r:id="rId2"/>
    <p:sldId id="484" r:id="rId3"/>
    <p:sldId id="485" r:id="rId4"/>
    <p:sldId id="488" r:id="rId5"/>
    <p:sldId id="492" r:id="rId6"/>
    <p:sldId id="428" r:id="rId7"/>
    <p:sldId id="436" r:id="rId8"/>
    <p:sldId id="483" r:id="rId9"/>
    <p:sldId id="491" r:id="rId10"/>
    <p:sldId id="489" r:id="rId11"/>
    <p:sldId id="257" r:id="rId12"/>
    <p:sldId id="259" r:id="rId13"/>
  </p:sldIdLst>
  <p:sldSz cx="9144000" cy="5143500" type="screen16x9"/>
  <p:notesSz cx="6799263" cy="992981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5pPr>
    <a:lvl6pPr marL="2286000" algn="l" defTabSz="914400" rtl="0" eaLnBrk="1" latinLnBrk="0" hangingPunct="1">
      <a:defRPr sz="2400" kern="1200">
        <a:solidFill>
          <a:schemeClr val="tx1"/>
        </a:solidFill>
        <a:latin typeface="Arial" charset="0"/>
        <a:ea typeface="ＭＳ Ｐゴシック" pitchFamily="-64" charset="-128"/>
        <a:cs typeface="+mn-cs"/>
      </a:defRPr>
    </a:lvl6pPr>
    <a:lvl7pPr marL="2743200" algn="l" defTabSz="914400" rtl="0" eaLnBrk="1" latinLnBrk="0" hangingPunct="1">
      <a:defRPr sz="2400" kern="1200">
        <a:solidFill>
          <a:schemeClr val="tx1"/>
        </a:solidFill>
        <a:latin typeface="Arial" charset="0"/>
        <a:ea typeface="ＭＳ Ｐゴシック" pitchFamily="-64" charset="-128"/>
        <a:cs typeface="+mn-cs"/>
      </a:defRPr>
    </a:lvl7pPr>
    <a:lvl8pPr marL="3200400" algn="l" defTabSz="914400" rtl="0" eaLnBrk="1" latinLnBrk="0" hangingPunct="1">
      <a:defRPr sz="2400" kern="1200">
        <a:solidFill>
          <a:schemeClr val="tx1"/>
        </a:solidFill>
        <a:latin typeface="Arial" charset="0"/>
        <a:ea typeface="ＭＳ Ｐゴシック" pitchFamily="-64" charset="-128"/>
        <a:cs typeface="+mn-cs"/>
      </a:defRPr>
    </a:lvl8pPr>
    <a:lvl9pPr marL="3657600" algn="l" defTabSz="914400" rtl="0" eaLnBrk="1" latinLnBrk="0" hangingPunct="1">
      <a:defRPr sz="2400" kern="1200">
        <a:solidFill>
          <a:schemeClr val="tx1"/>
        </a:solidFill>
        <a:latin typeface="Arial" charset="0"/>
        <a:ea typeface="ＭＳ Ｐゴシック" pitchFamily="-6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2C47"/>
    <a:srgbClr val="004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8" autoAdjust="0"/>
    <p:restoredTop sz="90929"/>
  </p:normalViewPr>
  <p:slideViewPr>
    <p:cSldViewPr>
      <p:cViewPr varScale="1">
        <p:scale>
          <a:sx n="111" d="100"/>
          <a:sy n="111" d="100"/>
        </p:scale>
        <p:origin x="114" y="26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3289E5C7-22C6-4BE6-8CCC-7BC659933E6C}" type="datetimeFigureOut">
              <a:rPr lang="en-AU" smtClean="0"/>
              <a:t>7/08/2018</a:t>
            </a:fld>
            <a:endParaRPr lang="en-AU"/>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E2A0A8CA-CCB5-4F03-A2FA-23D9F9F168C1}" type="slidenum">
              <a:rPr lang="en-AU" smtClean="0"/>
              <a:t>‹#›</a:t>
            </a:fld>
            <a:endParaRPr lang="en-AU"/>
          </a:p>
        </p:txBody>
      </p:sp>
    </p:spTree>
    <p:extLst>
      <p:ext uri="{BB962C8B-B14F-4D97-AF65-F5344CB8AC3E}">
        <p14:creationId xmlns:p14="http://schemas.microsoft.com/office/powerpoint/2010/main" val="4052081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2343150"/>
            <a:ext cx="7772400" cy="857250"/>
          </a:xfrm>
        </p:spPr>
        <p:txBody>
          <a:bodyPr/>
          <a:lstStyle>
            <a:lvl1pPr>
              <a:defRPr sz="3200"/>
            </a:lvl1pPr>
          </a:lstStyle>
          <a:p>
            <a:pPr lvl="0"/>
            <a:r>
              <a:rPr lang="en-US" noProof="0"/>
              <a:t>Click to edit Master title style</a:t>
            </a:r>
          </a:p>
        </p:txBody>
      </p:sp>
      <p:sp>
        <p:nvSpPr>
          <p:cNvPr id="3075" name="Rectangle 3"/>
          <p:cNvSpPr>
            <a:spLocks noGrp="1" noChangeArrowheads="1"/>
          </p:cNvSpPr>
          <p:nvPr>
            <p:ph type="subTitle" idx="1"/>
          </p:nvPr>
        </p:nvSpPr>
        <p:spPr>
          <a:xfrm>
            <a:off x="838200" y="3257550"/>
            <a:ext cx="6400800" cy="1143000"/>
          </a:xfrm>
        </p:spPr>
        <p:txBody>
          <a:bodyPr/>
          <a:lstStyle>
            <a:lvl1pPr marL="0" indent="0">
              <a:defRPr>
                <a:solidFill>
                  <a:srgbClr val="932C47"/>
                </a:solidFill>
              </a:defRPr>
            </a:lvl1pPr>
          </a:lstStyle>
          <a:p>
            <a:pPr lvl="0"/>
            <a:r>
              <a:rPr lang="en-US" noProof="0"/>
              <a:t>Click to edit Master subtitle style</a:t>
            </a:r>
          </a:p>
        </p:txBody>
      </p:sp>
      <p:sp>
        <p:nvSpPr>
          <p:cNvPr id="3076" name="Rectangle 4"/>
          <p:cNvSpPr>
            <a:spLocks noGrp="1" noChangeArrowheads="1"/>
          </p:cNvSpPr>
          <p:nvPr>
            <p:ph type="dt" sz="half" idx="2"/>
          </p:nvPr>
        </p:nvSpPr>
        <p:spPr bwMode="auto">
          <a:xfrm>
            <a:off x="838200" y="4457700"/>
            <a:ext cx="3733800" cy="3429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932C47"/>
                </a:solidFill>
              </a:defRPr>
            </a:lvl1pPr>
          </a:lstStyle>
          <a:p>
            <a:endParaRPr lang="en-US"/>
          </a:p>
        </p:txBody>
      </p:sp>
      <p:pic>
        <p:nvPicPr>
          <p:cNvPr id="3081" name="Picture 9" descr="Media Release Background-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2414588"/>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0"/>
          </p:nvPr>
        </p:nvSpPr>
        <p:spPr/>
        <p:txBody>
          <a:bodyPr/>
          <a:lstStyle/>
          <a:p>
            <a:fld id="{54945EF4-6CCC-45B5-8597-A5640F4CCF09}"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57250"/>
            <a:ext cx="1943100" cy="40005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85800" y="857250"/>
            <a:ext cx="5676900" cy="40005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Slide Number Placeholder 3"/>
          <p:cNvSpPr>
            <a:spLocks noGrp="1"/>
          </p:cNvSpPr>
          <p:nvPr>
            <p:ph type="sldNum" sz="quarter" idx="10"/>
          </p:nvPr>
        </p:nvSpPr>
        <p:spPr/>
        <p:txBody>
          <a:bodyPr/>
          <a:lstStyle/>
          <a:p>
            <a:fld id="{54945EF4-6CCC-45B5-8597-A5640F4CCF09}" type="slidenum">
              <a:rPr lang="en-AU" smtClean="0"/>
              <a:t>‹#›</a:t>
            </a:fld>
            <a:endParaRPr lang="en-AU"/>
          </a:p>
        </p:txBody>
      </p:sp>
    </p:spTree>
    <p:extLst>
      <p:ext uri="{BB962C8B-B14F-4D97-AF65-F5344CB8AC3E}">
        <p14:creationId xmlns:p14="http://schemas.microsoft.com/office/powerpoint/2010/main" val="713764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Slide Number Placeholder 3"/>
          <p:cNvSpPr>
            <a:spLocks noGrp="1"/>
          </p:cNvSpPr>
          <p:nvPr>
            <p:ph type="sldNum" sz="quarter" idx="10"/>
          </p:nvPr>
        </p:nvSpPr>
        <p:spPr/>
        <p:txBody>
          <a:bodyPr/>
          <a:lstStyle/>
          <a:p>
            <a:fld id="{54945EF4-6CCC-45B5-8597-A5640F4CCF09}" type="slidenum">
              <a:rPr lang="en-AU" smtClean="0"/>
              <a:t>‹#›</a:t>
            </a:fld>
            <a:endParaRPr lang="en-AU"/>
          </a:p>
        </p:txBody>
      </p:sp>
    </p:spTree>
    <p:extLst>
      <p:ext uri="{BB962C8B-B14F-4D97-AF65-F5344CB8AC3E}">
        <p14:creationId xmlns:p14="http://schemas.microsoft.com/office/powerpoint/2010/main" val="30230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Slide Number Placeholder 3"/>
          <p:cNvSpPr>
            <a:spLocks noGrp="1"/>
          </p:cNvSpPr>
          <p:nvPr>
            <p:ph type="sldNum" sz="quarter" idx="10"/>
          </p:nvPr>
        </p:nvSpPr>
        <p:spPr/>
        <p:txBody>
          <a:bodyPr/>
          <a:lstStyle/>
          <a:p>
            <a:fld id="{54945EF4-6CCC-45B5-8597-A5640F4CCF09}" type="slidenum">
              <a:rPr lang="en-AU" smtClean="0"/>
              <a:t>‹#›</a:t>
            </a:fld>
            <a:endParaRPr lang="en-AU"/>
          </a:p>
        </p:txBody>
      </p:sp>
    </p:spTree>
    <p:extLst>
      <p:ext uri="{BB962C8B-B14F-4D97-AF65-F5344CB8AC3E}">
        <p14:creationId xmlns:p14="http://schemas.microsoft.com/office/powerpoint/2010/main" val="517742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600200"/>
            <a:ext cx="3810000" cy="325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3810000" cy="325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Slide Number Placeholder 4"/>
          <p:cNvSpPr>
            <a:spLocks noGrp="1"/>
          </p:cNvSpPr>
          <p:nvPr>
            <p:ph type="sldNum" sz="quarter" idx="10"/>
          </p:nvPr>
        </p:nvSpPr>
        <p:spPr/>
        <p:txBody>
          <a:bodyPr/>
          <a:lstStyle/>
          <a:p>
            <a:fld id="{54945EF4-6CCC-45B5-8597-A5640F4CCF09}" type="slidenum">
              <a:rPr lang="en-AU" smtClean="0"/>
              <a:t>‹#›</a:t>
            </a:fld>
            <a:endParaRPr lang="en-AU"/>
          </a:p>
        </p:txBody>
      </p:sp>
    </p:spTree>
    <p:extLst>
      <p:ext uri="{BB962C8B-B14F-4D97-AF65-F5344CB8AC3E}">
        <p14:creationId xmlns:p14="http://schemas.microsoft.com/office/powerpoint/2010/main" val="166866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1540"/>
            <a:ext cx="8229600" cy="594066"/>
          </a:xfrm>
        </p:spPr>
        <p:txBody>
          <a:bodyPr/>
          <a:lstStyle>
            <a:lvl1pPr>
              <a:defRPr/>
            </a:lvl1pPr>
          </a:lstStyle>
          <a:p>
            <a:r>
              <a:rPr lang="en-US"/>
              <a:t>Click to edit Master title style</a:t>
            </a:r>
            <a:endParaRPr lang="en-AU" dirty="0"/>
          </a:p>
        </p:txBody>
      </p:sp>
      <p:sp>
        <p:nvSpPr>
          <p:cNvPr id="3" name="Text Placeholder 2"/>
          <p:cNvSpPr>
            <a:spLocks noGrp="1"/>
          </p:cNvSpPr>
          <p:nvPr>
            <p:ph type="body" idx="1"/>
          </p:nvPr>
        </p:nvSpPr>
        <p:spPr>
          <a:xfrm>
            <a:off x="457200" y="1275605"/>
            <a:ext cx="4040188" cy="4320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707654"/>
            <a:ext cx="4040188" cy="30783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Text Placeholder 4"/>
          <p:cNvSpPr>
            <a:spLocks noGrp="1"/>
          </p:cNvSpPr>
          <p:nvPr>
            <p:ph type="body" sz="quarter" idx="3"/>
          </p:nvPr>
        </p:nvSpPr>
        <p:spPr>
          <a:xfrm>
            <a:off x="4645026" y="1275605"/>
            <a:ext cx="4041775" cy="4320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707654"/>
            <a:ext cx="4041775" cy="30783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Slide Number Placeholder 6"/>
          <p:cNvSpPr>
            <a:spLocks noGrp="1"/>
          </p:cNvSpPr>
          <p:nvPr>
            <p:ph type="sldNum" sz="quarter" idx="10"/>
          </p:nvPr>
        </p:nvSpPr>
        <p:spPr/>
        <p:txBody>
          <a:bodyPr/>
          <a:lstStyle/>
          <a:p>
            <a:fld id="{54945EF4-6CCC-45B5-8597-A5640F4CCF09}" type="slidenum">
              <a:rPr lang="en-AU" smtClean="0"/>
              <a:t>‹#›</a:t>
            </a:fld>
            <a:endParaRPr lang="en-AU"/>
          </a:p>
        </p:txBody>
      </p:sp>
    </p:spTree>
    <p:extLst>
      <p:ext uri="{BB962C8B-B14F-4D97-AF65-F5344CB8AC3E}">
        <p14:creationId xmlns:p14="http://schemas.microsoft.com/office/powerpoint/2010/main" val="3166379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54945EF4-6CCC-45B5-8597-A5640F4CCF09}" type="slidenum">
              <a:rPr lang="en-AU" smtClean="0"/>
              <a:t>‹#›</a:t>
            </a:fld>
            <a:endParaRPr lang="en-AU"/>
          </a:p>
        </p:txBody>
      </p:sp>
    </p:spTree>
    <p:extLst>
      <p:ext uri="{BB962C8B-B14F-4D97-AF65-F5344CB8AC3E}">
        <p14:creationId xmlns:p14="http://schemas.microsoft.com/office/powerpoint/2010/main" val="4052401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5" y="897564"/>
            <a:ext cx="3008313" cy="702078"/>
          </a:xfrm>
        </p:spPr>
        <p:txBody>
          <a:bodyPr anchor="b"/>
          <a:lstStyle>
            <a:lvl1pPr algn="l">
              <a:defRPr sz="2000" b="1"/>
            </a:lvl1pPr>
          </a:lstStyle>
          <a:p>
            <a:r>
              <a:rPr lang="en-US"/>
              <a:t>Click to edit Master title style</a:t>
            </a:r>
            <a:endParaRPr lang="en-AU" dirty="0"/>
          </a:p>
        </p:txBody>
      </p:sp>
      <p:sp>
        <p:nvSpPr>
          <p:cNvPr id="3" name="Content Placeholder 2"/>
          <p:cNvSpPr>
            <a:spLocks noGrp="1"/>
          </p:cNvSpPr>
          <p:nvPr>
            <p:ph idx="1"/>
          </p:nvPr>
        </p:nvSpPr>
        <p:spPr>
          <a:xfrm>
            <a:off x="3575050" y="897564"/>
            <a:ext cx="5111750" cy="36970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p:cNvSpPr>
            <a:spLocks noGrp="1"/>
          </p:cNvSpPr>
          <p:nvPr>
            <p:ph type="body" sz="half" idx="2"/>
          </p:nvPr>
        </p:nvSpPr>
        <p:spPr>
          <a:xfrm>
            <a:off x="457201" y="1599642"/>
            <a:ext cx="3008313" cy="2994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p:cNvSpPr>
            <a:spLocks noGrp="1"/>
          </p:cNvSpPr>
          <p:nvPr>
            <p:ph type="sldNum" sz="quarter" idx="10"/>
          </p:nvPr>
        </p:nvSpPr>
        <p:spPr/>
        <p:txBody>
          <a:bodyPr/>
          <a:lstStyle/>
          <a:p>
            <a:fld id="{54945EF4-6CCC-45B5-8597-A5640F4CCF09}" type="slidenum">
              <a:rPr lang="en-AU" smtClean="0"/>
              <a:t>‹#›</a:t>
            </a:fld>
            <a:endParaRPr lang="en-AU"/>
          </a:p>
        </p:txBody>
      </p:sp>
    </p:spTree>
    <p:extLst>
      <p:ext uri="{BB962C8B-B14F-4D97-AF65-F5344CB8AC3E}">
        <p14:creationId xmlns:p14="http://schemas.microsoft.com/office/powerpoint/2010/main" val="153035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735546"/>
            <a:ext cx="5486400" cy="28101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p:cNvSpPr>
            <a:spLocks noGrp="1"/>
          </p:cNvSpPr>
          <p:nvPr>
            <p:ph type="sldNum" sz="quarter" idx="10"/>
          </p:nvPr>
        </p:nvSpPr>
        <p:spPr/>
        <p:txBody>
          <a:bodyPr/>
          <a:lstStyle/>
          <a:p>
            <a:fld id="{54945EF4-6CCC-45B5-8597-A5640F4CCF09}" type="slidenum">
              <a:rPr lang="en-AU" smtClean="0"/>
              <a:t>‹#›</a:t>
            </a:fld>
            <a:endParaRPr lang="en-AU"/>
          </a:p>
        </p:txBody>
      </p:sp>
    </p:spTree>
    <p:extLst>
      <p:ext uri="{BB962C8B-B14F-4D97-AF65-F5344CB8AC3E}">
        <p14:creationId xmlns:p14="http://schemas.microsoft.com/office/powerpoint/2010/main" val="1130257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Slide Number Placeholder 3"/>
          <p:cNvSpPr>
            <a:spLocks noGrp="1"/>
          </p:cNvSpPr>
          <p:nvPr>
            <p:ph type="sldNum" sz="quarter" idx="10"/>
          </p:nvPr>
        </p:nvSpPr>
        <p:spPr/>
        <p:txBody>
          <a:bodyPr/>
          <a:lstStyle/>
          <a:p>
            <a:fld id="{54945EF4-6CCC-45B5-8597-A5640F4CCF09}" type="slidenum">
              <a:rPr lang="en-AU" smtClean="0"/>
              <a:t>‹#›</a:t>
            </a:fld>
            <a:endParaRPr lang="en-AU"/>
          </a:p>
        </p:txBody>
      </p:sp>
    </p:spTree>
    <p:extLst>
      <p:ext uri="{BB962C8B-B14F-4D97-AF65-F5344CB8AC3E}">
        <p14:creationId xmlns:p14="http://schemas.microsoft.com/office/powerpoint/2010/main" val="4016985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57250"/>
            <a:ext cx="777240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1031" name="Picture 11" descr="Media Release Background-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877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3"/>
          <p:cNvSpPr>
            <a:spLocks noGrp="1" noChangeArrowheads="1"/>
          </p:cNvSpPr>
          <p:nvPr>
            <p:ph type="body" idx="1"/>
          </p:nvPr>
        </p:nvSpPr>
        <p:spPr bwMode="auto">
          <a:xfrm>
            <a:off x="685800" y="1600200"/>
            <a:ext cx="7772400" cy="3257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First level</a:t>
            </a:r>
          </a:p>
          <a:p>
            <a:pPr lvl="2"/>
            <a:r>
              <a:rPr lang="en-US"/>
              <a:t>Second level</a:t>
            </a:r>
          </a:p>
        </p:txBody>
      </p:sp>
      <p:sp>
        <p:nvSpPr>
          <p:cNvPr id="2" name="Slide Number Placeholder 1"/>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4945EF4-6CCC-45B5-8597-A5640F4CCF09}"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hdr="0" ftr="0" dt="0"/>
  <p:txStyles>
    <p:titleStyle>
      <a:lvl1pPr algn="l" rtl="0" eaLnBrk="1" fontAlgn="base" hangingPunct="1">
        <a:spcBef>
          <a:spcPct val="0"/>
        </a:spcBef>
        <a:spcAft>
          <a:spcPct val="0"/>
        </a:spcAft>
        <a:defRPr sz="3600">
          <a:solidFill>
            <a:srgbClr val="004171"/>
          </a:solidFill>
          <a:latin typeface="+mj-lt"/>
          <a:ea typeface="+mj-ea"/>
          <a:cs typeface="+mj-cs"/>
        </a:defRPr>
      </a:lvl1pPr>
      <a:lvl2pPr algn="l" rtl="0" eaLnBrk="1" fontAlgn="base" hangingPunct="1">
        <a:spcBef>
          <a:spcPct val="0"/>
        </a:spcBef>
        <a:spcAft>
          <a:spcPct val="0"/>
        </a:spcAft>
        <a:defRPr sz="3600">
          <a:solidFill>
            <a:srgbClr val="004171"/>
          </a:solidFill>
          <a:latin typeface="Arial" charset="0"/>
          <a:ea typeface="ＭＳ Ｐゴシック" pitchFamily="-64" charset="-128"/>
        </a:defRPr>
      </a:lvl2pPr>
      <a:lvl3pPr algn="l" rtl="0" eaLnBrk="1" fontAlgn="base" hangingPunct="1">
        <a:spcBef>
          <a:spcPct val="0"/>
        </a:spcBef>
        <a:spcAft>
          <a:spcPct val="0"/>
        </a:spcAft>
        <a:defRPr sz="3600">
          <a:solidFill>
            <a:srgbClr val="004171"/>
          </a:solidFill>
          <a:latin typeface="Arial" charset="0"/>
          <a:ea typeface="ＭＳ Ｐゴシック" pitchFamily="-64" charset="-128"/>
        </a:defRPr>
      </a:lvl3pPr>
      <a:lvl4pPr algn="l" rtl="0" eaLnBrk="1" fontAlgn="base" hangingPunct="1">
        <a:spcBef>
          <a:spcPct val="0"/>
        </a:spcBef>
        <a:spcAft>
          <a:spcPct val="0"/>
        </a:spcAft>
        <a:defRPr sz="3600">
          <a:solidFill>
            <a:srgbClr val="004171"/>
          </a:solidFill>
          <a:latin typeface="Arial" charset="0"/>
          <a:ea typeface="ＭＳ Ｐゴシック" pitchFamily="-64" charset="-128"/>
        </a:defRPr>
      </a:lvl4pPr>
      <a:lvl5pPr algn="l" rtl="0" eaLnBrk="1" fontAlgn="base" hangingPunct="1">
        <a:spcBef>
          <a:spcPct val="0"/>
        </a:spcBef>
        <a:spcAft>
          <a:spcPct val="0"/>
        </a:spcAft>
        <a:defRPr sz="3600">
          <a:solidFill>
            <a:srgbClr val="004171"/>
          </a:solidFill>
          <a:latin typeface="Arial" charset="0"/>
          <a:ea typeface="ＭＳ Ｐゴシック" pitchFamily="-64" charset="-128"/>
        </a:defRPr>
      </a:lvl5pPr>
      <a:lvl6pPr marL="457200" algn="l" rtl="0" eaLnBrk="1" fontAlgn="base" hangingPunct="1">
        <a:spcBef>
          <a:spcPct val="0"/>
        </a:spcBef>
        <a:spcAft>
          <a:spcPct val="0"/>
        </a:spcAft>
        <a:defRPr sz="3600">
          <a:solidFill>
            <a:srgbClr val="004171"/>
          </a:solidFill>
          <a:latin typeface="Arial" charset="0"/>
          <a:ea typeface="ＭＳ Ｐゴシック" pitchFamily="-64" charset="-128"/>
        </a:defRPr>
      </a:lvl6pPr>
      <a:lvl7pPr marL="914400" algn="l" rtl="0" eaLnBrk="1" fontAlgn="base" hangingPunct="1">
        <a:spcBef>
          <a:spcPct val="0"/>
        </a:spcBef>
        <a:spcAft>
          <a:spcPct val="0"/>
        </a:spcAft>
        <a:defRPr sz="3600">
          <a:solidFill>
            <a:srgbClr val="004171"/>
          </a:solidFill>
          <a:latin typeface="Arial" charset="0"/>
          <a:ea typeface="ＭＳ Ｐゴシック" pitchFamily="-64" charset="-128"/>
        </a:defRPr>
      </a:lvl7pPr>
      <a:lvl8pPr marL="1371600" algn="l" rtl="0" eaLnBrk="1" fontAlgn="base" hangingPunct="1">
        <a:spcBef>
          <a:spcPct val="0"/>
        </a:spcBef>
        <a:spcAft>
          <a:spcPct val="0"/>
        </a:spcAft>
        <a:defRPr sz="3600">
          <a:solidFill>
            <a:srgbClr val="004171"/>
          </a:solidFill>
          <a:latin typeface="Arial" charset="0"/>
          <a:ea typeface="ＭＳ Ｐゴシック" pitchFamily="-64" charset="-128"/>
        </a:defRPr>
      </a:lvl8pPr>
      <a:lvl9pPr marL="1828800" algn="l" rtl="0" eaLnBrk="1" fontAlgn="base" hangingPunct="1">
        <a:spcBef>
          <a:spcPct val="0"/>
        </a:spcBef>
        <a:spcAft>
          <a:spcPct val="0"/>
        </a:spcAft>
        <a:defRPr sz="3600">
          <a:solidFill>
            <a:srgbClr val="004171"/>
          </a:solidFill>
          <a:latin typeface="Arial" charset="0"/>
          <a:ea typeface="ＭＳ Ｐゴシック" pitchFamily="-64" charset="-128"/>
        </a:defRPr>
      </a:lvl9pPr>
    </p:titleStyle>
    <p:bodyStyle>
      <a:lvl1pPr marL="342900" indent="-342900" algn="l" rtl="0" eaLnBrk="1" fontAlgn="base" hangingPunct="1">
        <a:spcBef>
          <a:spcPct val="20000"/>
        </a:spcBef>
        <a:spcAft>
          <a:spcPct val="0"/>
        </a:spcAft>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Times" pitchFamily="1" charset="0"/>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defRPr sz="2400">
          <a:solidFill>
            <a:schemeClr val="tx1"/>
          </a:solidFill>
          <a:latin typeface="+mn-lt"/>
          <a:ea typeface="+mn-ea"/>
        </a:defRPr>
      </a:lvl4pPr>
      <a:lvl5pPr marL="2057400" indent="-228600" algn="l" rtl="0" eaLnBrk="1" fontAlgn="base" hangingPunct="1">
        <a:spcBef>
          <a:spcPct val="20000"/>
        </a:spcBef>
        <a:spcAft>
          <a:spcPct val="0"/>
        </a:spcAft>
        <a:defRPr sz="2400">
          <a:solidFill>
            <a:schemeClr val="tx1"/>
          </a:solidFill>
          <a:latin typeface="+mn-lt"/>
          <a:ea typeface="+mn-ea"/>
        </a:defRPr>
      </a:lvl5pPr>
      <a:lvl6pPr marL="2514600" indent="-228600" algn="l" rtl="0" eaLnBrk="1" fontAlgn="base" hangingPunct="1">
        <a:spcBef>
          <a:spcPct val="20000"/>
        </a:spcBef>
        <a:spcAft>
          <a:spcPct val="0"/>
        </a:spcAft>
        <a:defRPr sz="2400">
          <a:solidFill>
            <a:schemeClr val="tx1"/>
          </a:solidFill>
          <a:latin typeface="+mn-lt"/>
          <a:ea typeface="+mn-ea"/>
        </a:defRPr>
      </a:lvl6pPr>
      <a:lvl7pPr marL="2971800" indent="-228600" algn="l" rtl="0" eaLnBrk="1" fontAlgn="base" hangingPunct="1">
        <a:spcBef>
          <a:spcPct val="20000"/>
        </a:spcBef>
        <a:spcAft>
          <a:spcPct val="0"/>
        </a:spcAft>
        <a:defRPr sz="2400">
          <a:solidFill>
            <a:schemeClr val="tx1"/>
          </a:solidFill>
          <a:latin typeface="+mn-lt"/>
          <a:ea typeface="+mn-ea"/>
        </a:defRPr>
      </a:lvl7pPr>
      <a:lvl8pPr marL="3429000" indent="-228600" algn="l" rtl="0" eaLnBrk="1" fontAlgn="base" hangingPunct="1">
        <a:spcBef>
          <a:spcPct val="20000"/>
        </a:spcBef>
        <a:spcAft>
          <a:spcPct val="0"/>
        </a:spcAft>
        <a:defRPr sz="2400">
          <a:solidFill>
            <a:schemeClr val="tx1"/>
          </a:solidFill>
          <a:latin typeface="+mn-lt"/>
          <a:ea typeface="+mn-ea"/>
        </a:defRPr>
      </a:lvl8pPr>
      <a:lvl9pPr marL="3886200" indent="-228600" algn="l" rtl="0" eaLnBrk="1" fontAlgn="base" hangingPunct="1">
        <a:spcBef>
          <a:spcPct val="20000"/>
        </a:spcBef>
        <a:spcAft>
          <a:spcPct val="0"/>
        </a:spcAft>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dirty="0"/>
              <a:t>Forward Looking Cost Base </a:t>
            </a:r>
          </a:p>
        </p:txBody>
      </p:sp>
      <p:sp>
        <p:nvSpPr>
          <p:cNvPr id="2051" name="Rectangle 3"/>
          <p:cNvSpPr>
            <a:spLocks noGrp="1" noChangeArrowheads="1"/>
          </p:cNvSpPr>
          <p:nvPr>
            <p:ph type="subTitle" idx="1"/>
          </p:nvPr>
        </p:nvSpPr>
        <p:spPr/>
        <p:txBody>
          <a:bodyPr/>
          <a:lstStyle/>
          <a:p>
            <a:r>
              <a:rPr lang="en-US" sz="1800" dirty="0"/>
              <a:t>Technical Overview</a:t>
            </a:r>
          </a:p>
          <a:p>
            <a:r>
              <a:rPr lang="en-US" sz="1800" dirty="0"/>
              <a:t>Ramon Staheli, Project Director Pricing</a:t>
            </a:r>
          </a:p>
          <a:p>
            <a:r>
              <a:rPr lang="en-US" sz="1800" dirty="0"/>
              <a:t>Matt Barry, Manager Economics</a:t>
            </a:r>
          </a:p>
          <a:p>
            <a:r>
              <a:rPr lang="en-US" sz="1800" dirty="0"/>
              <a:t>8 August 2018</a:t>
            </a:r>
          </a:p>
        </p:txBody>
      </p:sp>
      <p:sp>
        <p:nvSpPr>
          <p:cNvPr id="2" name="Slide Number Placeholder 1"/>
          <p:cNvSpPr>
            <a:spLocks noGrp="1"/>
          </p:cNvSpPr>
          <p:nvPr>
            <p:ph type="sldNum" sz="quarter" idx="10"/>
          </p:nvPr>
        </p:nvSpPr>
        <p:spPr/>
        <p:txBody>
          <a:bodyPr/>
          <a:lstStyle/>
          <a:p>
            <a:fld id="{54945EF4-6CCC-45B5-8597-A5640F4CCF09}" type="slidenum">
              <a:rPr lang="en-AU" smtClean="0"/>
              <a:t>1</a:t>
            </a:fld>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36BB-7949-48DA-8C17-F969ED0F1341}"/>
              </a:ext>
            </a:extLst>
          </p:cNvPr>
          <p:cNvSpPr>
            <a:spLocks noGrp="1"/>
          </p:cNvSpPr>
          <p:nvPr>
            <p:ph type="title"/>
          </p:nvPr>
        </p:nvSpPr>
        <p:spPr>
          <a:xfrm>
            <a:off x="685800" y="627534"/>
            <a:ext cx="7772400" cy="628650"/>
          </a:xfrm>
        </p:spPr>
        <p:txBody>
          <a:bodyPr/>
          <a:lstStyle/>
          <a:p>
            <a:r>
              <a:rPr lang="en-AU" dirty="0"/>
              <a:t>Advantages and disadvantages</a:t>
            </a:r>
          </a:p>
        </p:txBody>
      </p:sp>
      <p:sp>
        <p:nvSpPr>
          <p:cNvPr id="3" name="Content Placeholder 2">
            <a:extLst>
              <a:ext uri="{FF2B5EF4-FFF2-40B4-BE49-F238E27FC236}">
                <a16:creationId xmlns:a16="http://schemas.microsoft.com/office/drawing/2014/main" id="{05CBE4E8-8BB5-4A72-BDE8-BC75EF9EE7AB}"/>
              </a:ext>
            </a:extLst>
          </p:cNvPr>
          <p:cNvSpPr>
            <a:spLocks noGrp="1"/>
          </p:cNvSpPr>
          <p:nvPr>
            <p:ph idx="1"/>
          </p:nvPr>
        </p:nvSpPr>
        <p:spPr>
          <a:xfrm>
            <a:off x="696077" y="1258416"/>
            <a:ext cx="7772400" cy="3257550"/>
          </a:xfrm>
        </p:spPr>
        <p:txBody>
          <a:bodyPr/>
          <a:lstStyle/>
          <a:p>
            <a:pPr>
              <a:buFont typeface="Arial" panose="020B0604020202020204" pitchFamily="34" charset="0"/>
              <a:buChar char="•"/>
            </a:pPr>
            <a:r>
              <a:rPr lang="en-AU" sz="1600" dirty="0"/>
              <a:t>Flexibility – the model is very flexible about how costs are spread over time </a:t>
            </a:r>
          </a:p>
          <a:p>
            <a:pPr>
              <a:buFont typeface="Arial" panose="020B0604020202020204" pitchFamily="34" charset="0"/>
              <a:buChar char="•"/>
            </a:pPr>
            <a:r>
              <a:rPr lang="en-AU" sz="1600" dirty="0"/>
              <a:t>Better intergenerational equity – assets paid for as they are consumed rather than up-front</a:t>
            </a:r>
          </a:p>
          <a:p>
            <a:pPr>
              <a:buFont typeface="Arial" panose="020B0604020202020204" pitchFamily="34" charset="0"/>
              <a:buChar char="•"/>
            </a:pPr>
            <a:r>
              <a:rPr lang="en-AU" sz="1600" dirty="0"/>
              <a:t>Smoother revenue requirement over time</a:t>
            </a:r>
          </a:p>
          <a:p>
            <a:pPr lvl="1">
              <a:buFont typeface="Arial" panose="020B0604020202020204" pitchFamily="34" charset="0"/>
              <a:buChar char="•"/>
            </a:pPr>
            <a:r>
              <a:rPr lang="en-AU" sz="1400" dirty="0"/>
              <a:t>Better for users as charges would be less volatile</a:t>
            </a:r>
          </a:p>
          <a:p>
            <a:pPr lvl="1">
              <a:buFont typeface="Arial" panose="020B0604020202020204" pitchFamily="34" charset="0"/>
              <a:buChar char="•"/>
            </a:pPr>
            <a:r>
              <a:rPr lang="en-AU" sz="1400" dirty="0"/>
              <a:t>Better for road managers as revenue less volatile – this could lead to better long-term maintenance plans and/or contracting efficiencies</a:t>
            </a:r>
          </a:p>
          <a:p>
            <a:pPr>
              <a:buFont typeface="Arial" panose="020B0604020202020204" pitchFamily="34" charset="0"/>
              <a:buChar char="•"/>
            </a:pPr>
            <a:r>
              <a:rPr lang="en-AU" sz="1600" dirty="0"/>
              <a:t>Has the potential to more closely align expenditure and revenue over time compared to backward looking approaches</a:t>
            </a:r>
          </a:p>
          <a:p>
            <a:pPr>
              <a:buFont typeface="Arial" panose="020B0604020202020204" pitchFamily="34" charset="0"/>
              <a:buChar char="•"/>
            </a:pPr>
            <a:r>
              <a:rPr lang="en-AU" sz="1600" dirty="0"/>
              <a:t>Stability over time dependent on stability of policy settings</a:t>
            </a:r>
          </a:p>
          <a:p>
            <a:pPr>
              <a:buFont typeface="Arial" panose="020B0604020202020204" pitchFamily="34" charset="0"/>
              <a:buChar char="•"/>
            </a:pPr>
            <a:r>
              <a:rPr lang="en-AU" sz="1600" dirty="0"/>
              <a:t>Slightly more complex than PAYGO from a modelling perspective</a:t>
            </a:r>
          </a:p>
          <a:p>
            <a:endParaRPr lang="en-AU" dirty="0"/>
          </a:p>
          <a:p>
            <a:endParaRPr lang="en-AU" dirty="0"/>
          </a:p>
          <a:p>
            <a:endParaRPr lang="en-AU" dirty="0"/>
          </a:p>
        </p:txBody>
      </p:sp>
      <p:sp>
        <p:nvSpPr>
          <p:cNvPr id="4" name="Slide Number Placeholder 3">
            <a:extLst>
              <a:ext uri="{FF2B5EF4-FFF2-40B4-BE49-F238E27FC236}">
                <a16:creationId xmlns:a16="http://schemas.microsoft.com/office/drawing/2014/main" id="{115E8BED-681B-4995-BAF5-CFBDCF3B9308}"/>
              </a:ext>
            </a:extLst>
          </p:cNvPr>
          <p:cNvSpPr>
            <a:spLocks noGrp="1"/>
          </p:cNvSpPr>
          <p:nvPr>
            <p:ph type="sldNum" sz="quarter" idx="10"/>
          </p:nvPr>
        </p:nvSpPr>
        <p:spPr/>
        <p:txBody>
          <a:bodyPr/>
          <a:lstStyle/>
          <a:p>
            <a:fld id="{54945EF4-6CCC-45B5-8597-A5640F4CCF09}" type="slidenum">
              <a:rPr lang="en-AU" smtClean="0"/>
              <a:t>10</a:t>
            </a:fld>
            <a:endParaRPr lang="en-AU"/>
          </a:p>
        </p:txBody>
      </p:sp>
    </p:spTree>
    <p:extLst>
      <p:ext uri="{BB962C8B-B14F-4D97-AF65-F5344CB8AC3E}">
        <p14:creationId xmlns:p14="http://schemas.microsoft.com/office/powerpoint/2010/main" val="1361018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69167" y="555526"/>
            <a:ext cx="7772400" cy="628650"/>
          </a:xfrm>
        </p:spPr>
        <p:txBody>
          <a:bodyPr/>
          <a:lstStyle/>
          <a:p>
            <a:r>
              <a:rPr lang="en-US" dirty="0"/>
              <a:t>Experience in other sectors</a:t>
            </a:r>
          </a:p>
        </p:txBody>
      </p:sp>
      <p:sp>
        <p:nvSpPr>
          <p:cNvPr id="6147" name="Rectangle 3"/>
          <p:cNvSpPr>
            <a:spLocks noGrp="1" noChangeArrowheads="1"/>
          </p:cNvSpPr>
          <p:nvPr>
            <p:ph type="body" idx="1"/>
          </p:nvPr>
        </p:nvSpPr>
        <p:spPr>
          <a:xfrm>
            <a:off x="669167" y="1330424"/>
            <a:ext cx="7772400" cy="3257550"/>
          </a:xfrm>
        </p:spPr>
        <p:txBody>
          <a:bodyPr/>
          <a:lstStyle/>
          <a:p>
            <a:pPr>
              <a:lnSpc>
                <a:spcPct val="110000"/>
              </a:lnSpc>
              <a:buFontTx/>
              <a:buChar char="•"/>
            </a:pPr>
            <a:r>
              <a:rPr lang="en-US" sz="2000" dirty="0"/>
              <a:t>The building blocks model is used in the regulation of other network industries such as telecommunications, gas and electricity in Australia </a:t>
            </a:r>
          </a:p>
          <a:p>
            <a:pPr>
              <a:lnSpc>
                <a:spcPct val="110000"/>
              </a:lnSpc>
              <a:buFontTx/>
              <a:buChar char="•"/>
            </a:pPr>
            <a:r>
              <a:rPr lang="en-US" sz="2000" dirty="0"/>
              <a:t>Important difference is that full economic regulation exists in these industries – this has a strong influence on processes, timelines and costs</a:t>
            </a:r>
          </a:p>
          <a:p>
            <a:pPr>
              <a:lnSpc>
                <a:spcPct val="110000"/>
              </a:lnSpc>
              <a:buFontTx/>
              <a:buChar char="•"/>
            </a:pPr>
            <a:r>
              <a:rPr lang="en-US" sz="2000" dirty="0"/>
              <a:t>Would expect application under the reform explored in the Consultation RIS to be significantly less complex and costly due to the proposed nature of the independent price regulator</a:t>
            </a:r>
          </a:p>
        </p:txBody>
      </p:sp>
      <p:sp>
        <p:nvSpPr>
          <p:cNvPr id="2" name="Slide Number Placeholder 1"/>
          <p:cNvSpPr>
            <a:spLocks noGrp="1"/>
          </p:cNvSpPr>
          <p:nvPr>
            <p:ph type="sldNum" sz="quarter" idx="10"/>
          </p:nvPr>
        </p:nvSpPr>
        <p:spPr/>
        <p:txBody>
          <a:bodyPr/>
          <a:lstStyle/>
          <a:p>
            <a:fld id="{54945EF4-6CCC-45B5-8597-A5640F4CCF09}" type="slidenum">
              <a:rPr lang="en-AU" smtClean="0"/>
              <a:t>11</a:t>
            </a:fld>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 </a:t>
            </a:r>
          </a:p>
        </p:txBody>
      </p:sp>
      <p:sp>
        <p:nvSpPr>
          <p:cNvPr id="8195" name="Rectangle 3"/>
          <p:cNvSpPr>
            <a:spLocks noGrp="1" noChangeArrowheads="1"/>
          </p:cNvSpPr>
          <p:nvPr>
            <p:ph type="body" idx="1"/>
          </p:nvPr>
        </p:nvSpPr>
        <p:spPr/>
        <p:txBody>
          <a:bodyPr/>
          <a:lstStyle/>
          <a:p>
            <a:endParaRPr lang="en-US"/>
          </a:p>
        </p:txBody>
      </p:sp>
      <p:pic>
        <p:nvPicPr>
          <p:cNvPr id="8196" name="Picture 13" descr="Media Release Background_la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514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14"/>
          <p:cNvSpPr>
            <a:spLocks noChangeArrowheads="1"/>
          </p:cNvSpPr>
          <p:nvPr/>
        </p:nvSpPr>
        <p:spPr bwMode="auto">
          <a:xfrm>
            <a:off x="685800" y="571500"/>
            <a:ext cx="7696200" cy="360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spcBef>
                <a:spcPct val="20000"/>
              </a:spcBef>
            </a:pPr>
            <a:r>
              <a:rPr lang="en-US" dirty="0">
                <a:solidFill>
                  <a:schemeClr val="bg1"/>
                </a:solidFill>
              </a:rPr>
              <a:t>The National Transport Commission leads regulatory and operational reform nationally to meet the needs of transport users and the broader community for safe, efficient and sustainable land transport.</a:t>
            </a:r>
          </a:p>
          <a:p>
            <a:pPr eaLnBrk="1" hangingPunct="1">
              <a:lnSpc>
                <a:spcPct val="140000"/>
              </a:lnSpc>
              <a:spcBef>
                <a:spcPct val="20000"/>
              </a:spcBef>
            </a:pPr>
            <a:endParaRPr lang="en-US" dirty="0">
              <a:solidFill>
                <a:schemeClr val="bg1"/>
              </a:solidFill>
            </a:endParaRPr>
          </a:p>
          <a:p>
            <a:pPr eaLnBrk="1" hangingPunct="1">
              <a:spcBef>
                <a:spcPct val="20000"/>
              </a:spcBef>
            </a:pPr>
            <a:r>
              <a:rPr lang="en-US" dirty="0">
                <a:solidFill>
                  <a:schemeClr val="bg1"/>
                </a:solidFill>
              </a:rPr>
              <a:t>Keep in touch with the latest NTC news by registering </a:t>
            </a:r>
            <a:br>
              <a:rPr lang="en-US" dirty="0">
                <a:solidFill>
                  <a:schemeClr val="bg1"/>
                </a:solidFill>
              </a:rPr>
            </a:br>
            <a:r>
              <a:rPr lang="en-US" dirty="0">
                <a:solidFill>
                  <a:schemeClr val="bg1"/>
                </a:solidFill>
              </a:rPr>
              <a:t>to receive our free e-newsletter and alerts at www.ntc.gov.au</a:t>
            </a:r>
          </a:p>
        </p:txBody>
      </p:sp>
      <p:sp>
        <p:nvSpPr>
          <p:cNvPr id="2" name="Slide Number Placeholder 1"/>
          <p:cNvSpPr>
            <a:spLocks noGrp="1"/>
          </p:cNvSpPr>
          <p:nvPr>
            <p:ph type="sldNum" sz="quarter" idx="10"/>
          </p:nvPr>
        </p:nvSpPr>
        <p:spPr/>
        <p:txBody>
          <a:bodyPr/>
          <a:lstStyle/>
          <a:p>
            <a:fld id="{54945EF4-6CCC-45B5-8597-A5640F4CCF09}" type="slidenum">
              <a:rPr lang="en-AU" smtClean="0"/>
              <a:t>12</a:t>
            </a:fld>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83C29-1D92-4739-85E5-4E902F870A4A}"/>
              </a:ext>
            </a:extLst>
          </p:cNvPr>
          <p:cNvSpPr>
            <a:spLocks noGrp="1"/>
          </p:cNvSpPr>
          <p:nvPr>
            <p:ph type="title"/>
          </p:nvPr>
        </p:nvSpPr>
        <p:spPr/>
        <p:txBody>
          <a:bodyPr/>
          <a:lstStyle/>
          <a:p>
            <a:r>
              <a:rPr lang="en-AU" dirty="0"/>
              <a:t>Contents</a:t>
            </a:r>
          </a:p>
        </p:txBody>
      </p:sp>
      <p:sp>
        <p:nvSpPr>
          <p:cNvPr id="3" name="Content Placeholder 2">
            <a:extLst>
              <a:ext uri="{FF2B5EF4-FFF2-40B4-BE49-F238E27FC236}">
                <a16:creationId xmlns:a16="http://schemas.microsoft.com/office/drawing/2014/main" id="{B2C9CA64-2398-49DC-B8AD-C48F492AB97D}"/>
              </a:ext>
            </a:extLst>
          </p:cNvPr>
          <p:cNvSpPr>
            <a:spLocks noGrp="1"/>
          </p:cNvSpPr>
          <p:nvPr>
            <p:ph idx="1"/>
          </p:nvPr>
        </p:nvSpPr>
        <p:spPr/>
        <p:txBody>
          <a:bodyPr/>
          <a:lstStyle/>
          <a:p>
            <a:pPr>
              <a:buFont typeface="Arial" panose="020B0604020202020204" pitchFamily="34" charset="0"/>
              <a:buChar char="•"/>
            </a:pPr>
            <a:r>
              <a:rPr lang="en-AU" dirty="0"/>
              <a:t>What is a forward looking cost base</a:t>
            </a:r>
          </a:p>
          <a:p>
            <a:pPr>
              <a:buFont typeface="Arial" panose="020B0604020202020204" pitchFamily="34" charset="0"/>
              <a:buChar char="•"/>
            </a:pPr>
            <a:r>
              <a:rPr lang="en-AU" dirty="0"/>
              <a:t>How does it work</a:t>
            </a:r>
          </a:p>
          <a:p>
            <a:pPr>
              <a:buFont typeface="Arial" panose="020B0604020202020204" pitchFamily="34" charset="0"/>
              <a:buChar char="•"/>
            </a:pPr>
            <a:r>
              <a:rPr lang="en-AU" dirty="0"/>
              <a:t>Advantages and disadvantages</a:t>
            </a:r>
          </a:p>
          <a:p>
            <a:pPr>
              <a:buFont typeface="Arial" panose="020B0604020202020204" pitchFamily="34" charset="0"/>
              <a:buChar char="•"/>
            </a:pPr>
            <a:r>
              <a:rPr lang="en-AU" dirty="0"/>
              <a:t>Use and experience in other sectors</a:t>
            </a:r>
          </a:p>
        </p:txBody>
      </p:sp>
      <p:sp>
        <p:nvSpPr>
          <p:cNvPr id="4" name="Slide Number Placeholder 3">
            <a:extLst>
              <a:ext uri="{FF2B5EF4-FFF2-40B4-BE49-F238E27FC236}">
                <a16:creationId xmlns:a16="http://schemas.microsoft.com/office/drawing/2014/main" id="{50B7F857-5E44-487F-BA60-D78DCA111308}"/>
              </a:ext>
            </a:extLst>
          </p:cNvPr>
          <p:cNvSpPr>
            <a:spLocks noGrp="1"/>
          </p:cNvSpPr>
          <p:nvPr>
            <p:ph type="sldNum" sz="quarter" idx="10"/>
          </p:nvPr>
        </p:nvSpPr>
        <p:spPr/>
        <p:txBody>
          <a:bodyPr/>
          <a:lstStyle/>
          <a:p>
            <a:fld id="{54945EF4-6CCC-45B5-8597-A5640F4CCF09}" type="slidenum">
              <a:rPr lang="en-AU" smtClean="0"/>
              <a:t>2</a:t>
            </a:fld>
            <a:endParaRPr lang="en-AU"/>
          </a:p>
        </p:txBody>
      </p:sp>
    </p:spTree>
    <p:extLst>
      <p:ext uri="{BB962C8B-B14F-4D97-AF65-F5344CB8AC3E}">
        <p14:creationId xmlns:p14="http://schemas.microsoft.com/office/powerpoint/2010/main" val="1074445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96A45-AEA6-4D14-B7FE-D1C8D9F79B60}"/>
              </a:ext>
            </a:extLst>
          </p:cNvPr>
          <p:cNvSpPr>
            <a:spLocks noGrp="1"/>
          </p:cNvSpPr>
          <p:nvPr>
            <p:ph type="title"/>
          </p:nvPr>
        </p:nvSpPr>
        <p:spPr/>
        <p:txBody>
          <a:bodyPr/>
          <a:lstStyle/>
          <a:p>
            <a:r>
              <a:rPr lang="en-AU" dirty="0"/>
              <a:t>What is a forward looking cost base</a:t>
            </a:r>
          </a:p>
        </p:txBody>
      </p:sp>
      <p:sp>
        <p:nvSpPr>
          <p:cNvPr id="3" name="Content Placeholder 2">
            <a:extLst>
              <a:ext uri="{FF2B5EF4-FFF2-40B4-BE49-F238E27FC236}">
                <a16:creationId xmlns:a16="http://schemas.microsoft.com/office/drawing/2014/main" id="{D3750850-2BA4-4794-8669-6A9D2AED80C3}"/>
              </a:ext>
            </a:extLst>
          </p:cNvPr>
          <p:cNvSpPr>
            <a:spLocks noGrp="1"/>
          </p:cNvSpPr>
          <p:nvPr>
            <p:ph idx="1"/>
          </p:nvPr>
        </p:nvSpPr>
        <p:spPr/>
        <p:txBody>
          <a:bodyPr/>
          <a:lstStyle/>
          <a:p>
            <a:pPr>
              <a:buFont typeface="Arial" panose="020B0604020202020204" pitchFamily="34" charset="0"/>
              <a:buChar char="•"/>
            </a:pPr>
            <a:r>
              <a:rPr lang="en-AU" sz="2000" dirty="0"/>
              <a:t>It is a tool to spread lumpy capital expenditure over time</a:t>
            </a:r>
          </a:p>
          <a:p>
            <a:pPr>
              <a:buFont typeface="Arial" panose="020B0604020202020204" pitchFamily="34" charset="0"/>
              <a:buChar char="•"/>
            </a:pPr>
            <a:r>
              <a:rPr lang="en-AU" sz="2000" dirty="0"/>
              <a:t>Infrastructure related expenditure tends to be lumpy, but we want revenue (charges) to be smooth over time</a:t>
            </a:r>
          </a:p>
          <a:p>
            <a:pPr>
              <a:buFont typeface="Arial" panose="020B0604020202020204" pitchFamily="34" charset="0"/>
              <a:buChar char="•"/>
            </a:pPr>
            <a:r>
              <a:rPr lang="en-AU" sz="2000" dirty="0"/>
              <a:t>A fundamental criterion for financial sustainability is that the net present value of expenditure and revenue is the same – the FLCB can help us achieve this</a:t>
            </a:r>
          </a:p>
          <a:p>
            <a:pPr>
              <a:buFont typeface="Arial" panose="020B0604020202020204" pitchFamily="34" charset="0"/>
              <a:buChar char="•"/>
            </a:pPr>
            <a:r>
              <a:rPr lang="en-AU" sz="2000" dirty="0"/>
              <a:t>Outcomes produced by the model depend heavily on policy decisions outside the model, e.g. rate of return on capital</a:t>
            </a:r>
          </a:p>
        </p:txBody>
      </p:sp>
      <p:sp>
        <p:nvSpPr>
          <p:cNvPr id="4" name="Slide Number Placeholder 3">
            <a:extLst>
              <a:ext uri="{FF2B5EF4-FFF2-40B4-BE49-F238E27FC236}">
                <a16:creationId xmlns:a16="http://schemas.microsoft.com/office/drawing/2014/main" id="{6526EF83-9EC7-4CB9-92C8-6EB90FF4705E}"/>
              </a:ext>
            </a:extLst>
          </p:cNvPr>
          <p:cNvSpPr>
            <a:spLocks noGrp="1"/>
          </p:cNvSpPr>
          <p:nvPr>
            <p:ph type="sldNum" sz="quarter" idx="10"/>
          </p:nvPr>
        </p:nvSpPr>
        <p:spPr/>
        <p:txBody>
          <a:bodyPr/>
          <a:lstStyle/>
          <a:p>
            <a:fld id="{54945EF4-6CCC-45B5-8597-A5640F4CCF09}" type="slidenum">
              <a:rPr lang="en-AU" smtClean="0"/>
              <a:t>3</a:t>
            </a:fld>
            <a:endParaRPr lang="en-AU"/>
          </a:p>
        </p:txBody>
      </p:sp>
    </p:spTree>
    <p:extLst>
      <p:ext uri="{BB962C8B-B14F-4D97-AF65-F5344CB8AC3E}">
        <p14:creationId xmlns:p14="http://schemas.microsoft.com/office/powerpoint/2010/main" val="3024781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589DD-E4D3-4C4C-A18B-20DCA1ABB377}"/>
              </a:ext>
            </a:extLst>
          </p:cNvPr>
          <p:cNvSpPr>
            <a:spLocks noGrp="1"/>
          </p:cNvSpPr>
          <p:nvPr>
            <p:ph type="title"/>
          </p:nvPr>
        </p:nvSpPr>
        <p:spPr/>
        <p:txBody>
          <a:bodyPr/>
          <a:lstStyle/>
          <a:p>
            <a:r>
              <a:rPr lang="en-AU" dirty="0"/>
              <a:t>Components of the FLCB	</a:t>
            </a:r>
          </a:p>
        </p:txBody>
      </p:sp>
      <p:sp>
        <p:nvSpPr>
          <p:cNvPr id="3" name="Content Placeholder 2">
            <a:extLst>
              <a:ext uri="{FF2B5EF4-FFF2-40B4-BE49-F238E27FC236}">
                <a16:creationId xmlns:a16="http://schemas.microsoft.com/office/drawing/2014/main" id="{24BCB76B-D222-4B4F-A785-020B6C916E41}"/>
              </a:ext>
            </a:extLst>
          </p:cNvPr>
          <p:cNvSpPr>
            <a:spLocks noGrp="1"/>
          </p:cNvSpPr>
          <p:nvPr>
            <p:ph idx="1"/>
          </p:nvPr>
        </p:nvSpPr>
        <p:spPr/>
        <p:txBody>
          <a:bodyPr/>
          <a:lstStyle/>
          <a:p>
            <a:pPr>
              <a:buFont typeface="Arial" panose="020B0604020202020204" pitchFamily="34" charset="0"/>
              <a:buChar char="•"/>
            </a:pPr>
            <a:r>
              <a:rPr lang="en-AU" dirty="0"/>
              <a:t>The key output of the FLCB is a revenue requirement</a:t>
            </a:r>
          </a:p>
          <a:p>
            <a:pPr>
              <a:buFont typeface="Arial" panose="020B0604020202020204" pitchFamily="34" charset="0"/>
              <a:buChar char="•"/>
            </a:pPr>
            <a:r>
              <a:rPr lang="en-AU" dirty="0"/>
              <a:t>This consists of three building blocks</a:t>
            </a:r>
          </a:p>
          <a:p>
            <a:pPr lvl="1"/>
            <a:r>
              <a:rPr lang="en-AU" dirty="0"/>
              <a:t>Return of assets (depreciation)</a:t>
            </a:r>
          </a:p>
          <a:p>
            <a:pPr lvl="1"/>
            <a:r>
              <a:rPr lang="en-AU" dirty="0"/>
              <a:t>Return on assets </a:t>
            </a:r>
          </a:p>
          <a:p>
            <a:pPr lvl="1"/>
            <a:r>
              <a:rPr lang="en-AU" dirty="0"/>
              <a:t>Operating expenditure</a:t>
            </a:r>
          </a:p>
          <a:p>
            <a:pPr marL="457200" lvl="1" indent="0">
              <a:buNone/>
            </a:pPr>
            <a:r>
              <a:rPr lang="en-AU" dirty="0"/>
              <a:t> </a:t>
            </a:r>
          </a:p>
        </p:txBody>
      </p:sp>
      <p:sp>
        <p:nvSpPr>
          <p:cNvPr id="4" name="Slide Number Placeholder 3">
            <a:extLst>
              <a:ext uri="{FF2B5EF4-FFF2-40B4-BE49-F238E27FC236}">
                <a16:creationId xmlns:a16="http://schemas.microsoft.com/office/drawing/2014/main" id="{12280BA6-C89D-4DA2-A6DE-69CCFC6F6EB0}"/>
              </a:ext>
            </a:extLst>
          </p:cNvPr>
          <p:cNvSpPr>
            <a:spLocks noGrp="1"/>
          </p:cNvSpPr>
          <p:nvPr>
            <p:ph type="sldNum" sz="quarter" idx="10"/>
          </p:nvPr>
        </p:nvSpPr>
        <p:spPr/>
        <p:txBody>
          <a:bodyPr/>
          <a:lstStyle/>
          <a:p>
            <a:fld id="{54945EF4-6CCC-45B5-8597-A5640F4CCF09}" type="slidenum">
              <a:rPr lang="en-AU" smtClean="0"/>
              <a:t>4</a:t>
            </a:fld>
            <a:endParaRPr lang="en-AU"/>
          </a:p>
        </p:txBody>
      </p:sp>
    </p:spTree>
    <p:extLst>
      <p:ext uri="{BB962C8B-B14F-4D97-AF65-F5344CB8AC3E}">
        <p14:creationId xmlns:p14="http://schemas.microsoft.com/office/powerpoint/2010/main" val="3612321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0E6A8-0D8E-45C2-8985-06920F826012}"/>
              </a:ext>
            </a:extLst>
          </p:cNvPr>
          <p:cNvSpPr>
            <a:spLocks noGrp="1"/>
          </p:cNvSpPr>
          <p:nvPr>
            <p:ph type="title"/>
          </p:nvPr>
        </p:nvSpPr>
        <p:spPr/>
        <p:txBody>
          <a:bodyPr/>
          <a:lstStyle/>
          <a:p>
            <a:r>
              <a:rPr lang="en-AU" dirty="0"/>
              <a:t>Information requirements</a:t>
            </a:r>
          </a:p>
        </p:txBody>
      </p:sp>
      <p:sp>
        <p:nvSpPr>
          <p:cNvPr id="3" name="Content Placeholder 2">
            <a:extLst>
              <a:ext uri="{FF2B5EF4-FFF2-40B4-BE49-F238E27FC236}">
                <a16:creationId xmlns:a16="http://schemas.microsoft.com/office/drawing/2014/main" id="{297982C3-F262-4B64-835D-8F54D276D2ED}"/>
              </a:ext>
            </a:extLst>
          </p:cNvPr>
          <p:cNvSpPr>
            <a:spLocks noGrp="1"/>
          </p:cNvSpPr>
          <p:nvPr>
            <p:ph idx="1"/>
          </p:nvPr>
        </p:nvSpPr>
        <p:spPr/>
        <p:txBody>
          <a:bodyPr/>
          <a:lstStyle/>
          <a:p>
            <a:pPr>
              <a:buFont typeface="Arial" panose="020B0604020202020204" pitchFamily="34" charset="0"/>
              <a:buChar char="•"/>
            </a:pPr>
            <a:r>
              <a:rPr lang="en-AU" sz="2000" dirty="0"/>
              <a:t>Model uses actual expenditure and forecasts in a range of common </a:t>
            </a:r>
            <a:r>
              <a:rPr lang="en-AU" sz="2000" dirty="0" err="1"/>
              <a:t>opex</a:t>
            </a:r>
            <a:r>
              <a:rPr lang="en-AU" sz="2000" dirty="0"/>
              <a:t> and capex categories</a:t>
            </a:r>
          </a:p>
          <a:p>
            <a:pPr>
              <a:buFont typeface="Arial" panose="020B0604020202020204" pitchFamily="34" charset="0"/>
              <a:buChar char="•"/>
            </a:pPr>
            <a:r>
              <a:rPr lang="en-AU" sz="2000" dirty="0"/>
              <a:t>Information on asset lives needed for each asset category to calculate depreciation</a:t>
            </a:r>
          </a:p>
          <a:p>
            <a:pPr>
              <a:buFont typeface="Arial" panose="020B0604020202020204" pitchFamily="34" charset="0"/>
              <a:buChar char="•"/>
            </a:pPr>
            <a:r>
              <a:rPr lang="en-AU" sz="2000" dirty="0"/>
              <a:t>For prototype model, road agencies populated a template, effectively ‘translating’ organisation-specific data into a common format</a:t>
            </a:r>
          </a:p>
          <a:p>
            <a:pPr>
              <a:buFont typeface="Arial" panose="020B0604020202020204" pitchFamily="34" charset="0"/>
              <a:buChar char="•"/>
            </a:pPr>
            <a:r>
              <a:rPr lang="en-AU" sz="2000" dirty="0"/>
              <a:t>More complex than reporting historical expenditure under PAYGO</a:t>
            </a:r>
          </a:p>
          <a:p>
            <a:pPr>
              <a:buFont typeface="Arial" panose="020B0604020202020204" pitchFamily="34" charset="0"/>
              <a:buChar char="•"/>
            </a:pPr>
            <a:endParaRPr lang="en-AU" dirty="0"/>
          </a:p>
          <a:p>
            <a:pPr>
              <a:buFont typeface="Arial" panose="020B0604020202020204" pitchFamily="34" charset="0"/>
              <a:buChar char="•"/>
            </a:pPr>
            <a:endParaRPr lang="en-AU" dirty="0"/>
          </a:p>
        </p:txBody>
      </p:sp>
      <p:sp>
        <p:nvSpPr>
          <p:cNvPr id="4" name="Slide Number Placeholder 3">
            <a:extLst>
              <a:ext uri="{FF2B5EF4-FFF2-40B4-BE49-F238E27FC236}">
                <a16:creationId xmlns:a16="http://schemas.microsoft.com/office/drawing/2014/main" id="{42F8D925-FB61-48AD-A773-28E57E85DD4B}"/>
              </a:ext>
            </a:extLst>
          </p:cNvPr>
          <p:cNvSpPr>
            <a:spLocks noGrp="1"/>
          </p:cNvSpPr>
          <p:nvPr>
            <p:ph type="sldNum" sz="quarter" idx="10"/>
          </p:nvPr>
        </p:nvSpPr>
        <p:spPr/>
        <p:txBody>
          <a:bodyPr/>
          <a:lstStyle/>
          <a:p>
            <a:fld id="{54945EF4-6CCC-45B5-8597-A5640F4CCF09}" type="slidenum">
              <a:rPr lang="en-AU" smtClean="0"/>
              <a:t>5</a:t>
            </a:fld>
            <a:endParaRPr lang="en-AU"/>
          </a:p>
        </p:txBody>
      </p:sp>
    </p:spTree>
    <p:extLst>
      <p:ext uri="{BB962C8B-B14F-4D97-AF65-F5344CB8AC3E}">
        <p14:creationId xmlns:p14="http://schemas.microsoft.com/office/powerpoint/2010/main" val="62832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2980"/>
            <a:ext cx="7772400" cy="628650"/>
          </a:xfrm>
        </p:spPr>
        <p:txBody>
          <a:bodyPr/>
          <a:lstStyle/>
          <a:p>
            <a:r>
              <a:rPr lang="en-AU" dirty="0"/>
              <a:t>Single Asset Example</a:t>
            </a:r>
          </a:p>
        </p:txBody>
      </p:sp>
      <p:sp>
        <p:nvSpPr>
          <p:cNvPr id="4" name="Slide Number Placeholder 3"/>
          <p:cNvSpPr>
            <a:spLocks noGrp="1"/>
          </p:cNvSpPr>
          <p:nvPr>
            <p:ph type="sldNum" sz="quarter" idx="10"/>
          </p:nvPr>
        </p:nvSpPr>
        <p:spPr/>
        <p:txBody>
          <a:bodyPr/>
          <a:lstStyle/>
          <a:p>
            <a:fld id="{E31BE9A4-5367-452A-B6D3-991F2487353D}" type="slidenum">
              <a:rPr lang="en-AU" smtClean="0"/>
              <a:t>6</a:t>
            </a:fld>
            <a:endParaRPr lang="en-AU"/>
          </a:p>
        </p:txBody>
      </p:sp>
      <p:grpSp>
        <p:nvGrpSpPr>
          <p:cNvPr id="24" name="Group 23"/>
          <p:cNvGrpSpPr/>
          <p:nvPr/>
        </p:nvGrpSpPr>
        <p:grpSpPr>
          <a:xfrm>
            <a:off x="685800" y="1485900"/>
            <a:ext cx="7846640" cy="3113615"/>
            <a:chOff x="301389" y="2204864"/>
            <a:chExt cx="8568952" cy="3960440"/>
          </a:xfrm>
        </p:grpSpPr>
        <p:sp>
          <p:nvSpPr>
            <p:cNvPr id="6" name="Right Brace 5"/>
            <p:cNvSpPr/>
            <p:nvPr/>
          </p:nvSpPr>
          <p:spPr>
            <a:xfrm>
              <a:off x="3686150" y="3000179"/>
              <a:ext cx="188537" cy="497836"/>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AU" sz="1800"/>
            </a:p>
          </p:txBody>
        </p:sp>
        <p:sp>
          <p:nvSpPr>
            <p:cNvPr id="7" name="Isosceles Triangle 6"/>
            <p:cNvSpPr/>
            <p:nvPr/>
          </p:nvSpPr>
          <p:spPr>
            <a:xfrm>
              <a:off x="1107274" y="2204864"/>
              <a:ext cx="3876910" cy="2519207"/>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AU" sz="1800"/>
            </a:p>
          </p:txBody>
        </p:sp>
        <p:sp>
          <p:nvSpPr>
            <p:cNvPr id="8" name="Freeform 7"/>
            <p:cNvSpPr/>
            <p:nvPr/>
          </p:nvSpPr>
          <p:spPr>
            <a:xfrm>
              <a:off x="2334010" y="3009761"/>
              <a:ext cx="787977" cy="1714630"/>
            </a:xfrm>
            <a:custGeom>
              <a:avLst/>
              <a:gdLst>
                <a:gd name="connsiteX0" fmla="*/ 0 w 599847"/>
                <a:gd name="connsiteY0" fmla="*/ 0 h 1302105"/>
                <a:gd name="connsiteX1" fmla="*/ 0 w 599847"/>
                <a:gd name="connsiteY1" fmla="*/ 1302105 h 1302105"/>
                <a:gd name="connsiteX2" fmla="*/ 599847 w 599847"/>
                <a:gd name="connsiteY2" fmla="*/ 1302105 h 1302105"/>
                <a:gd name="connsiteX3" fmla="*/ 599847 w 599847"/>
                <a:gd name="connsiteY3" fmla="*/ 380390 h 1302105"/>
                <a:gd name="connsiteX4" fmla="*/ 0 w 599847"/>
                <a:gd name="connsiteY4" fmla="*/ 0 h 13021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847" h="1302105">
                  <a:moveTo>
                    <a:pt x="0" y="0"/>
                  </a:moveTo>
                  <a:lnTo>
                    <a:pt x="0" y="1302105"/>
                  </a:lnTo>
                  <a:lnTo>
                    <a:pt x="599847" y="1302105"/>
                  </a:lnTo>
                  <a:lnTo>
                    <a:pt x="599847" y="380390"/>
                  </a:lnTo>
                  <a:lnTo>
                    <a:pt x="0" y="0"/>
                  </a:lnTo>
                  <a:close/>
                </a:path>
              </a:pathLst>
            </a:cu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AU" sz="1800"/>
            </a:p>
          </p:txBody>
        </p:sp>
        <p:cxnSp>
          <p:nvCxnSpPr>
            <p:cNvPr id="9" name="Straight Arrow Connector 8"/>
            <p:cNvCxnSpPr/>
            <p:nvPr/>
          </p:nvCxnSpPr>
          <p:spPr>
            <a:xfrm flipV="1">
              <a:off x="3113033" y="4744120"/>
              <a:ext cx="0" cy="107237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 Box 15"/>
            <p:cNvSpPr txBox="1"/>
            <p:nvPr/>
          </p:nvSpPr>
          <p:spPr>
            <a:xfrm>
              <a:off x="2584730" y="5156151"/>
              <a:ext cx="913266" cy="336214"/>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Aft>
                  <a:spcPts val="750"/>
                </a:spcAft>
              </a:pPr>
              <a:r>
                <a:rPr lang="en-AU" sz="750">
                  <a:ea typeface="Calibri"/>
                  <a:cs typeface="Times New Roman"/>
                </a:rPr>
                <a:t>Asset Life</a:t>
              </a:r>
              <a:endParaRPr lang="en-AU" sz="825">
                <a:ea typeface="Calibri"/>
                <a:cs typeface="Times New Roman"/>
              </a:endParaRPr>
            </a:p>
          </p:txBody>
        </p:sp>
        <p:sp>
          <p:nvSpPr>
            <p:cNvPr id="11" name="Text Box 16"/>
            <p:cNvSpPr txBox="1"/>
            <p:nvPr/>
          </p:nvSpPr>
          <p:spPr>
            <a:xfrm>
              <a:off x="301389" y="2664805"/>
              <a:ext cx="401837" cy="141226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vert270" wrap="square" lIns="68580" tIns="34290" rIns="68580" bIns="34290" numCol="1" spcCol="0" rtlCol="0" fromWordArt="0" anchor="t" anchorCtr="0" forceAA="0" compatLnSpc="1">
              <a:prstTxWarp prst="textNoShape">
                <a:avLst/>
              </a:prstTxWarp>
              <a:noAutofit/>
            </a:bodyPr>
            <a:lstStyle/>
            <a:p>
              <a:pPr algn="ctr">
                <a:lnSpc>
                  <a:spcPct val="115000"/>
                </a:lnSpc>
                <a:spcAft>
                  <a:spcPts val="750"/>
                </a:spcAft>
              </a:pPr>
              <a:r>
                <a:rPr lang="en-AU" sz="750">
                  <a:ea typeface="Calibri"/>
                  <a:cs typeface="Times New Roman"/>
                </a:rPr>
                <a:t>Initial Cost of Asset</a:t>
              </a:r>
              <a:endParaRPr lang="en-AU" sz="825">
                <a:ea typeface="Calibri"/>
                <a:cs typeface="Times New Roman"/>
              </a:endParaRPr>
            </a:p>
          </p:txBody>
        </p:sp>
        <p:sp>
          <p:nvSpPr>
            <p:cNvPr id="12" name="Left Brace 11"/>
            <p:cNvSpPr/>
            <p:nvPr/>
          </p:nvSpPr>
          <p:spPr>
            <a:xfrm>
              <a:off x="784920" y="2204864"/>
              <a:ext cx="277477" cy="2519207"/>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AU" sz="1800"/>
            </a:p>
          </p:txBody>
        </p:sp>
        <p:sp>
          <p:nvSpPr>
            <p:cNvPr id="13" name="Right Brace 12"/>
            <p:cNvSpPr/>
            <p:nvPr/>
          </p:nvSpPr>
          <p:spPr>
            <a:xfrm rot="5400000">
              <a:off x="2897384" y="2963613"/>
              <a:ext cx="296083" cy="38769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AU" sz="1800"/>
            </a:p>
          </p:txBody>
        </p:sp>
        <p:cxnSp>
          <p:nvCxnSpPr>
            <p:cNvPr id="14" name="Straight Arrow Connector 13"/>
            <p:cNvCxnSpPr/>
            <p:nvPr/>
          </p:nvCxnSpPr>
          <p:spPr>
            <a:xfrm flipV="1">
              <a:off x="1107274" y="4753702"/>
              <a:ext cx="0" cy="5073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 Box 20"/>
            <p:cNvSpPr txBox="1"/>
            <p:nvPr/>
          </p:nvSpPr>
          <p:spPr>
            <a:xfrm>
              <a:off x="453611" y="5290299"/>
              <a:ext cx="1315879" cy="44295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Aft>
                  <a:spcPts val="750"/>
                </a:spcAft>
              </a:pPr>
              <a:r>
                <a:rPr lang="en-AU" sz="750">
                  <a:ea typeface="Calibri"/>
                  <a:cs typeface="Times New Roman"/>
                </a:rPr>
                <a:t>Commissioning Date</a:t>
              </a:r>
              <a:endParaRPr lang="en-AU" sz="825">
                <a:ea typeface="Calibri"/>
                <a:cs typeface="Times New Roman"/>
              </a:endParaRPr>
            </a:p>
          </p:txBody>
        </p:sp>
        <p:cxnSp>
          <p:nvCxnSpPr>
            <p:cNvPr id="16" name="Straight Arrow Connector 15"/>
            <p:cNvCxnSpPr/>
            <p:nvPr/>
          </p:nvCxnSpPr>
          <p:spPr>
            <a:xfrm flipV="1">
              <a:off x="4993431" y="4724957"/>
              <a:ext cx="0" cy="5073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 Box 22"/>
            <p:cNvSpPr txBox="1"/>
            <p:nvPr/>
          </p:nvSpPr>
          <p:spPr>
            <a:xfrm>
              <a:off x="4339769" y="5271136"/>
              <a:ext cx="1315879" cy="28230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Aft>
                  <a:spcPts val="750"/>
                </a:spcAft>
              </a:pPr>
              <a:r>
                <a:rPr lang="en-AU" sz="750">
                  <a:ea typeface="Calibri"/>
                  <a:cs typeface="Times New Roman"/>
                </a:rPr>
                <a:t>Replacement Date</a:t>
              </a:r>
              <a:endParaRPr lang="en-AU" sz="825">
                <a:ea typeface="Calibri"/>
                <a:cs typeface="Times New Roman"/>
              </a:endParaRPr>
            </a:p>
          </p:txBody>
        </p:sp>
        <p:sp>
          <p:nvSpPr>
            <p:cNvPr id="18" name="Isosceles Triangle 17"/>
            <p:cNvSpPr/>
            <p:nvPr/>
          </p:nvSpPr>
          <p:spPr>
            <a:xfrm>
              <a:off x="4993431" y="2204864"/>
              <a:ext cx="3876910" cy="2519207"/>
            </a:xfrm>
            <a:prstGeom prst="triangle">
              <a:avLst>
                <a:gd name="adj" fmla="val 0"/>
              </a:avLst>
            </a:prstGeom>
            <a:solidFill>
              <a:schemeClr val="accent1">
                <a:alpha val="18000"/>
              </a:schemeClr>
            </a:solidFill>
            <a:ln>
              <a:solidFill>
                <a:schemeClr val="accent1">
                  <a:shade val="50000"/>
                  <a:alpha val="48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AU" sz="1800"/>
            </a:p>
          </p:txBody>
        </p:sp>
        <p:cxnSp>
          <p:nvCxnSpPr>
            <p:cNvPr id="19" name="Straight Connector 18"/>
            <p:cNvCxnSpPr/>
            <p:nvPr/>
          </p:nvCxnSpPr>
          <p:spPr>
            <a:xfrm>
              <a:off x="1107274" y="3000179"/>
              <a:ext cx="2525107" cy="958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125182" y="3488866"/>
              <a:ext cx="2525107" cy="958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 name="Text Box 31"/>
            <p:cNvSpPr txBox="1"/>
            <p:nvPr/>
          </p:nvSpPr>
          <p:spPr>
            <a:xfrm>
              <a:off x="3901582" y="3099663"/>
              <a:ext cx="1064673" cy="316076"/>
            </a:xfrm>
            <a:prstGeom prst="rect">
              <a:avLst/>
            </a:prstGeom>
            <a:solidFill>
              <a:schemeClr val="lt1">
                <a:alpha val="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15000"/>
                </a:lnSpc>
                <a:spcAft>
                  <a:spcPts val="750"/>
                </a:spcAft>
              </a:pPr>
              <a:r>
                <a:rPr lang="en-AU" sz="750">
                  <a:ea typeface="Calibri"/>
                  <a:cs typeface="Times New Roman"/>
                </a:rPr>
                <a:t>Depreciation</a:t>
              </a:r>
              <a:endParaRPr lang="en-AU" sz="825">
                <a:ea typeface="Calibri"/>
                <a:cs typeface="Times New Roman"/>
              </a:endParaRPr>
            </a:p>
          </p:txBody>
        </p:sp>
        <p:cxnSp>
          <p:nvCxnSpPr>
            <p:cNvPr id="22" name="Straight Arrow Connector 21"/>
            <p:cNvCxnSpPr/>
            <p:nvPr/>
          </p:nvCxnSpPr>
          <p:spPr>
            <a:xfrm flipV="1">
              <a:off x="2342965" y="4744120"/>
              <a:ext cx="0" cy="107237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 Box 35"/>
            <p:cNvSpPr txBox="1"/>
            <p:nvPr/>
          </p:nvSpPr>
          <p:spPr>
            <a:xfrm>
              <a:off x="1653485" y="5855643"/>
              <a:ext cx="2122164" cy="30966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Aft>
                  <a:spcPts val="750"/>
                </a:spcAft>
              </a:pPr>
              <a:r>
                <a:rPr lang="en-AU" sz="750">
                  <a:ea typeface="Calibri"/>
                  <a:cs typeface="Times New Roman"/>
                </a:rPr>
                <a:t>Start / End of Regulatory Period</a:t>
              </a:r>
              <a:endParaRPr lang="en-AU" sz="825">
                <a:ea typeface="Calibri"/>
                <a:cs typeface="Times New Roman"/>
              </a:endParaRPr>
            </a:p>
          </p:txBody>
        </p:sp>
      </p:grpSp>
    </p:spTree>
    <p:extLst>
      <p:ext uri="{BB962C8B-B14F-4D97-AF65-F5344CB8AC3E}">
        <p14:creationId xmlns:p14="http://schemas.microsoft.com/office/powerpoint/2010/main" val="2974165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Blocks Approach - </a:t>
            </a:r>
            <a:r>
              <a:rPr lang="en-US" dirty="0" err="1"/>
              <a:t>Stylised</a:t>
            </a:r>
            <a:endParaRPr lang="en-AU" dirty="0"/>
          </a:p>
        </p:txBody>
      </p:sp>
      <p:sp>
        <p:nvSpPr>
          <p:cNvPr id="4" name="Slide Number Placeholder 3"/>
          <p:cNvSpPr>
            <a:spLocks noGrp="1"/>
          </p:cNvSpPr>
          <p:nvPr>
            <p:ph type="sldNum" sz="quarter" idx="10"/>
          </p:nvPr>
        </p:nvSpPr>
        <p:spPr>
          <a:xfrm>
            <a:off x="6050142" y="4767263"/>
            <a:ext cx="1600200" cy="273844"/>
          </a:xfrm>
        </p:spPr>
        <p:txBody>
          <a:bodyPr/>
          <a:lstStyle/>
          <a:p>
            <a:fld id="{E31BE9A4-5367-452A-B6D3-991F2487353D}" type="slidenum">
              <a:rPr lang="en-AU" smtClean="0">
                <a:solidFill>
                  <a:srgbClr val="000000">
                    <a:tint val="75000"/>
                  </a:srgbClr>
                </a:solidFill>
              </a:rPr>
              <a:pPr/>
              <a:t>7</a:t>
            </a:fld>
            <a:endParaRPr lang="en-AU" dirty="0">
              <a:solidFill>
                <a:srgbClr val="000000">
                  <a:tint val="75000"/>
                </a:srgbClr>
              </a:solidFill>
            </a:endParaRPr>
          </a:p>
        </p:txBody>
      </p:sp>
      <p:grpSp>
        <p:nvGrpSpPr>
          <p:cNvPr id="12" name="Group 11"/>
          <p:cNvGrpSpPr/>
          <p:nvPr/>
        </p:nvGrpSpPr>
        <p:grpSpPr>
          <a:xfrm>
            <a:off x="971600" y="1563639"/>
            <a:ext cx="7486600" cy="3330370"/>
            <a:chOff x="1227800" y="2886585"/>
            <a:chExt cx="7019362" cy="3638759"/>
          </a:xfrm>
        </p:grpSpPr>
        <p:cxnSp>
          <p:nvCxnSpPr>
            <p:cNvPr id="11" name="Straight Connector 10"/>
            <p:cNvCxnSpPr/>
            <p:nvPr/>
          </p:nvCxnSpPr>
          <p:spPr bwMode="auto">
            <a:xfrm>
              <a:off x="1321296" y="4509120"/>
              <a:ext cx="6840760" cy="0"/>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Rectangle 4"/>
            <p:cNvSpPr/>
            <p:nvPr/>
          </p:nvSpPr>
          <p:spPr bwMode="auto">
            <a:xfrm>
              <a:off x="1312331" y="4005064"/>
              <a:ext cx="576064" cy="252028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AU" sz="1800">
                <a:solidFill>
                  <a:srgbClr val="000000"/>
                </a:solidFill>
              </a:endParaRPr>
            </a:p>
          </p:txBody>
        </p:sp>
        <p:sp>
          <p:nvSpPr>
            <p:cNvPr id="6" name="TextBox 5"/>
            <p:cNvSpPr txBox="1"/>
            <p:nvPr/>
          </p:nvSpPr>
          <p:spPr>
            <a:xfrm>
              <a:off x="1227800" y="4766355"/>
              <a:ext cx="759785" cy="605298"/>
            </a:xfrm>
            <a:prstGeom prst="rect">
              <a:avLst/>
            </a:prstGeom>
            <a:noFill/>
          </p:spPr>
          <p:txBody>
            <a:bodyPr wrap="square" rtlCol="0">
              <a:spAutoFit/>
            </a:bodyPr>
            <a:lstStyle/>
            <a:p>
              <a:pPr algn="ctr" eaLnBrk="0" fontAlgn="base" hangingPunct="0">
                <a:spcBef>
                  <a:spcPct val="0"/>
                </a:spcBef>
                <a:spcAft>
                  <a:spcPct val="0"/>
                </a:spcAft>
              </a:pPr>
              <a:r>
                <a:rPr lang="en-US" sz="1000" b="1" dirty="0">
                  <a:solidFill>
                    <a:srgbClr val="000000"/>
                  </a:solidFill>
                </a:rPr>
                <a:t>Opening RAB</a:t>
              </a:r>
            </a:p>
            <a:p>
              <a:pPr algn="ctr" eaLnBrk="0" fontAlgn="base" hangingPunct="0">
                <a:spcBef>
                  <a:spcPct val="0"/>
                </a:spcBef>
                <a:spcAft>
                  <a:spcPct val="0"/>
                </a:spcAft>
              </a:pPr>
              <a:r>
                <a:rPr lang="en-US" sz="1000" b="1" dirty="0">
                  <a:solidFill>
                    <a:srgbClr val="000000"/>
                  </a:solidFill>
                </a:rPr>
                <a:t> Year 1</a:t>
              </a:r>
              <a:endParaRPr lang="en-AU" sz="675" b="1" dirty="0">
                <a:solidFill>
                  <a:srgbClr val="000000"/>
                </a:solidFill>
              </a:endParaRPr>
            </a:p>
          </p:txBody>
        </p:sp>
        <p:cxnSp>
          <p:nvCxnSpPr>
            <p:cNvPr id="8" name="Straight Connector 7"/>
            <p:cNvCxnSpPr/>
            <p:nvPr/>
          </p:nvCxnSpPr>
          <p:spPr bwMode="auto">
            <a:xfrm>
              <a:off x="1861500" y="4005064"/>
              <a:ext cx="1224136"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bwMode="auto">
            <a:xfrm>
              <a:off x="2536467" y="4005064"/>
              <a:ext cx="576064" cy="504056"/>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AU" sz="1800">
                <a:solidFill>
                  <a:srgbClr val="000000"/>
                </a:solidFill>
              </a:endParaRPr>
            </a:p>
          </p:txBody>
        </p:sp>
        <p:sp>
          <p:nvSpPr>
            <p:cNvPr id="10" name="TextBox 9"/>
            <p:cNvSpPr txBox="1"/>
            <p:nvPr/>
          </p:nvSpPr>
          <p:spPr>
            <a:xfrm>
              <a:off x="2520243" y="4069956"/>
              <a:ext cx="664297" cy="437160"/>
            </a:xfrm>
            <a:prstGeom prst="rect">
              <a:avLst/>
            </a:prstGeom>
            <a:noFill/>
          </p:spPr>
          <p:txBody>
            <a:bodyPr wrap="square" rtlCol="0">
              <a:spAutoFit/>
            </a:bodyPr>
            <a:lstStyle/>
            <a:p>
              <a:pPr algn="ctr" eaLnBrk="0" fontAlgn="base" hangingPunct="0">
                <a:spcBef>
                  <a:spcPct val="0"/>
                </a:spcBef>
                <a:spcAft>
                  <a:spcPct val="0"/>
                </a:spcAft>
              </a:pPr>
              <a:r>
                <a:rPr lang="en-US" sz="1000" b="1" dirty="0">
                  <a:solidFill>
                    <a:srgbClr val="000000"/>
                  </a:solidFill>
                </a:rPr>
                <a:t>Depreciation</a:t>
              </a:r>
              <a:endParaRPr lang="en-AU" sz="1000" b="1" dirty="0">
                <a:solidFill>
                  <a:srgbClr val="000000"/>
                </a:solidFill>
              </a:endParaRPr>
            </a:p>
          </p:txBody>
        </p:sp>
        <p:cxnSp>
          <p:nvCxnSpPr>
            <p:cNvPr id="13" name="Straight Arrow Connector 12"/>
            <p:cNvCxnSpPr/>
            <p:nvPr/>
          </p:nvCxnSpPr>
          <p:spPr bwMode="auto">
            <a:xfrm flipV="1">
              <a:off x="1551187" y="3734183"/>
              <a:ext cx="135015" cy="270881"/>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Multiply 15"/>
            <p:cNvSpPr/>
            <p:nvPr/>
          </p:nvSpPr>
          <p:spPr bwMode="auto">
            <a:xfrm>
              <a:off x="1654369" y="3467402"/>
              <a:ext cx="468052" cy="554217"/>
            </a:xfrm>
            <a:prstGeom prst="mathMultiply">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AU" sz="1800">
                <a:solidFill>
                  <a:srgbClr val="000000"/>
                </a:solidFill>
              </a:endParaRPr>
            </a:p>
          </p:txBody>
        </p:sp>
        <p:sp>
          <p:nvSpPr>
            <p:cNvPr id="18" name="TextBox 17"/>
            <p:cNvSpPr txBox="1"/>
            <p:nvPr/>
          </p:nvSpPr>
          <p:spPr>
            <a:xfrm>
              <a:off x="2050629" y="3602110"/>
              <a:ext cx="720080" cy="269021"/>
            </a:xfrm>
            <a:prstGeom prst="rect">
              <a:avLst/>
            </a:prstGeom>
            <a:noFill/>
          </p:spPr>
          <p:txBody>
            <a:bodyPr wrap="square" rtlCol="0">
              <a:spAutoFit/>
            </a:bodyPr>
            <a:lstStyle/>
            <a:p>
              <a:pPr eaLnBrk="0" fontAlgn="base" hangingPunct="0">
                <a:spcBef>
                  <a:spcPct val="0"/>
                </a:spcBef>
                <a:spcAft>
                  <a:spcPct val="0"/>
                </a:spcAft>
              </a:pPr>
              <a:r>
                <a:rPr lang="en-US" sz="1000" b="1" dirty="0">
                  <a:solidFill>
                    <a:srgbClr val="000000"/>
                  </a:solidFill>
                </a:rPr>
                <a:t>WACC</a:t>
              </a:r>
              <a:endParaRPr lang="en-AU" sz="1000" b="1" dirty="0">
                <a:solidFill>
                  <a:srgbClr val="000000"/>
                </a:solidFill>
              </a:endParaRPr>
            </a:p>
          </p:txBody>
        </p:sp>
        <p:sp>
          <p:nvSpPr>
            <p:cNvPr id="20" name="Equal 19"/>
            <p:cNvSpPr/>
            <p:nvPr/>
          </p:nvSpPr>
          <p:spPr bwMode="auto">
            <a:xfrm>
              <a:off x="2619581" y="3525260"/>
              <a:ext cx="564958" cy="438499"/>
            </a:xfrm>
            <a:prstGeom prst="mathEqual">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AU" sz="1800">
                <a:solidFill>
                  <a:srgbClr val="000000"/>
                </a:solidFill>
              </a:endParaRPr>
            </a:p>
          </p:txBody>
        </p:sp>
        <p:sp>
          <p:nvSpPr>
            <p:cNvPr id="21" name="Rectangle 20"/>
            <p:cNvSpPr/>
            <p:nvPr/>
          </p:nvSpPr>
          <p:spPr bwMode="auto">
            <a:xfrm>
              <a:off x="3312041" y="3482155"/>
              <a:ext cx="576064" cy="504056"/>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AU" sz="1800">
                <a:solidFill>
                  <a:srgbClr val="000000"/>
                </a:solidFill>
              </a:endParaRPr>
            </a:p>
          </p:txBody>
        </p:sp>
        <p:sp>
          <p:nvSpPr>
            <p:cNvPr id="22" name="TextBox 21"/>
            <p:cNvSpPr txBox="1"/>
            <p:nvPr/>
          </p:nvSpPr>
          <p:spPr>
            <a:xfrm>
              <a:off x="3218604" y="3521938"/>
              <a:ext cx="774635" cy="437160"/>
            </a:xfrm>
            <a:prstGeom prst="rect">
              <a:avLst/>
            </a:prstGeom>
            <a:noFill/>
          </p:spPr>
          <p:txBody>
            <a:bodyPr wrap="square" rtlCol="0">
              <a:spAutoFit/>
            </a:bodyPr>
            <a:lstStyle/>
            <a:p>
              <a:pPr algn="ctr" eaLnBrk="0" fontAlgn="base" hangingPunct="0">
                <a:spcBef>
                  <a:spcPct val="0"/>
                </a:spcBef>
                <a:spcAft>
                  <a:spcPct val="0"/>
                </a:spcAft>
              </a:pPr>
              <a:r>
                <a:rPr lang="en-US" sz="1000" b="1" dirty="0">
                  <a:solidFill>
                    <a:srgbClr val="000000"/>
                  </a:solidFill>
                </a:rPr>
                <a:t>Return on Capital</a:t>
              </a:r>
              <a:endParaRPr lang="en-AU" sz="1000" b="1" dirty="0">
                <a:solidFill>
                  <a:srgbClr val="000000"/>
                </a:solidFill>
              </a:endParaRPr>
            </a:p>
          </p:txBody>
        </p:sp>
        <p:sp>
          <p:nvSpPr>
            <p:cNvPr id="23" name="Rectangle 22"/>
            <p:cNvSpPr/>
            <p:nvPr/>
          </p:nvSpPr>
          <p:spPr bwMode="auto">
            <a:xfrm>
              <a:off x="4030705" y="2886585"/>
              <a:ext cx="576064" cy="595570"/>
            </a:xfrm>
            <a:prstGeom prst="rect">
              <a:avLst/>
            </a:prstGeom>
            <a:solidFill>
              <a:srgbClr val="F67EE5"/>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AU" sz="1800">
                <a:solidFill>
                  <a:srgbClr val="000000"/>
                </a:solidFill>
              </a:endParaRPr>
            </a:p>
          </p:txBody>
        </p:sp>
        <p:sp>
          <p:nvSpPr>
            <p:cNvPr id="25" name="TextBox 24"/>
            <p:cNvSpPr txBox="1"/>
            <p:nvPr/>
          </p:nvSpPr>
          <p:spPr>
            <a:xfrm>
              <a:off x="3860177" y="3046108"/>
              <a:ext cx="936104" cy="269021"/>
            </a:xfrm>
            <a:prstGeom prst="rect">
              <a:avLst/>
            </a:prstGeom>
            <a:noFill/>
          </p:spPr>
          <p:txBody>
            <a:bodyPr wrap="square" rtlCol="0">
              <a:spAutoFit/>
            </a:bodyPr>
            <a:lstStyle>
              <a:defPPr>
                <a:defRPr lang="en-US"/>
              </a:defPPr>
              <a:lvl1pPr algn="ctr">
                <a:defRPr sz="1000" b="1">
                  <a:solidFill>
                    <a:srgbClr val="000000"/>
                  </a:solidFill>
                </a:defRPr>
              </a:lvl1pPr>
            </a:lstStyle>
            <a:p>
              <a:r>
                <a:rPr lang="en-US" dirty="0" err="1"/>
                <a:t>Opex</a:t>
              </a:r>
              <a:endParaRPr lang="en-AU" dirty="0"/>
            </a:p>
          </p:txBody>
        </p:sp>
        <p:sp>
          <p:nvSpPr>
            <p:cNvPr id="26" name="Right Brace 25"/>
            <p:cNvSpPr/>
            <p:nvPr/>
          </p:nvSpPr>
          <p:spPr bwMode="auto">
            <a:xfrm>
              <a:off x="4768352" y="2886585"/>
              <a:ext cx="288032" cy="1622208"/>
            </a:xfrm>
            <a:prstGeom prst="rightBrace">
              <a:avLst>
                <a:gd name="adj1" fmla="val 36345"/>
                <a:gd name="adj2" fmla="val 50000"/>
              </a:avLst>
            </a:prstGeom>
            <a:solidFill>
              <a:schemeClr val="bg1"/>
            </a:solidFill>
            <a:ln w="2857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AU" sz="1800">
                <a:solidFill>
                  <a:srgbClr val="000000"/>
                </a:solidFill>
              </a:endParaRPr>
            </a:p>
          </p:txBody>
        </p:sp>
        <p:sp>
          <p:nvSpPr>
            <p:cNvPr id="27" name="Rectangle 26"/>
            <p:cNvSpPr/>
            <p:nvPr/>
          </p:nvSpPr>
          <p:spPr bwMode="auto">
            <a:xfrm>
              <a:off x="5200400" y="2886585"/>
              <a:ext cx="576064" cy="1618670"/>
            </a:xfrm>
            <a:prstGeom prst="rect">
              <a:avLst/>
            </a:prstGeom>
            <a:solidFill>
              <a:srgbClr val="00B0F0"/>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AU" sz="1800">
                <a:solidFill>
                  <a:srgbClr val="000000"/>
                </a:solidFill>
              </a:endParaRPr>
            </a:p>
          </p:txBody>
        </p:sp>
        <p:sp>
          <p:nvSpPr>
            <p:cNvPr id="28" name="TextBox 27"/>
            <p:cNvSpPr txBox="1"/>
            <p:nvPr/>
          </p:nvSpPr>
          <p:spPr>
            <a:xfrm>
              <a:off x="5218330" y="3338682"/>
              <a:ext cx="576064" cy="773436"/>
            </a:xfrm>
            <a:prstGeom prst="rect">
              <a:avLst/>
            </a:prstGeom>
            <a:noFill/>
          </p:spPr>
          <p:txBody>
            <a:bodyPr wrap="square" lIns="0" rIns="0" rtlCol="0">
              <a:spAutoFit/>
            </a:bodyPr>
            <a:lstStyle/>
            <a:p>
              <a:pPr algn="ctr" eaLnBrk="0" fontAlgn="base" hangingPunct="0">
                <a:spcBef>
                  <a:spcPct val="0"/>
                </a:spcBef>
                <a:spcAft>
                  <a:spcPct val="0"/>
                </a:spcAft>
              </a:pPr>
              <a:r>
                <a:rPr lang="en-US" sz="1000" b="1" dirty="0">
                  <a:solidFill>
                    <a:srgbClr val="000000"/>
                  </a:solidFill>
                </a:rPr>
                <a:t>Revenue Require</a:t>
              </a:r>
            </a:p>
            <a:p>
              <a:pPr algn="ctr" eaLnBrk="0" fontAlgn="base" hangingPunct="0">
                <a:spcBef>
                  <a:spcPct val="0"/>
                </a:spcBef>
                <a:spcAft>
                  <a:spcPct val="0"/>
                </a:spcAft>
              </a:pPr>
              <a:r>
                <a:rPr lang="en-US" sz="1000" b="1" dirty="0" err="1">
                  <a:solidFill>
                    <a:srgbClr val="000000"/>
                  </a:solidFill>
                </a:rPr>
                <a:t>ment</a:t>
              </a:r>
              <a:r>
                <a:rPr lang="en-US" sz="1000" b="1" dirty="0">
                  <a:solidFill>
                    <a:srgbClr val="000000"/>
                  </a:solidFill>
                </a:rPr>
                <a:t> </a:t>
              </a:r>
            </a:p>
            <a:p>
              <a:pPr algn="ctr" eaLnBrk="0" fontAlgn="base" hangingPunct="0">
                <a:spcBef>
                  <a:spcPct val="0"/>
                </a:spcBef>
                <a:spcAft>
                  <a:spcPct val="0"/>
                </a:spcAft>
              </a:pPr>
              <a:r>
                <a:rPr lang="en-US" sz="1000" b="1" dirty="0">
                  <a:solidFill>
                    <a:srgbClr val="000000"/>
                  </a:solidFill>
                </a:rPr>
                <a:t>Year 1</a:t>
              </a:r>
              <a:endParaRPr lang="en-AU" sz="1000" b="1" dirty="0">
                <a:solidFill>
                  <a:srgbClr val="000000"/>
                </a:solidFill>
              </a:endParaRPr>
            </a:p>
          </p:txBody>
        </p:sp>
        <p:sp>
          <p:nvSpPr>
            <p:cNvPr id="29" name="Rectangle 28"/>
            <p:cNvSpPr/>
            <p:nvPr/>
          </p:nvSpPr>
          <p:spPr bwMode="auto">
            <a:xfrm>
              <a:off x="6451249" y="3655440"/>
              <a:ext cx="576064" cy="847272"/>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AU" sz="1800">
                <a:solidFill>
                  <a:srgbClr val="000000"/>
                </a:solidFill>
              </a:endParaRPr>
            </a:p>
          </p:txBody>
        </p:sp>
        <p:sp>
          <p:nvSpPr>
            <p:cNvPr id="31" name="TextBox 30"/>
            <p:cNvSpPr txBox="1"/>
            <p:nvPr/>
          </p:nvSpPr>
          <p:spPr>
            <a:xfrm>
              <a:off x="6367172" y="3705004"/>
              <a:ext cx="743856" cy="773436"/>
            </a:xfrm>
            <a:prstGeom prst="rect">
              <a:avLst/>
            </a:prstGeom>
            <a:noFill/>
          </p:spPr>
          <p:txBody>
            <a:bodyPr wrap="square" rtlCol="0">
              <a:spAutoFit/>
            </a:bodyPr>
            <a:lstStyle/>
            <a:p>
              <a:pPr algn="ctr" eaLnBrk="0" fontAlgn="base" hangingPunct="0">
                <a:spcBef>
                  <a:spcPct val="0"/>
                </a:spcBef>
                <a:spcAft>
                  <a:spcPct val="0"/>
                </a:spcAft>
              </a:pPr>
              <a:r>
                <a:rPr lang="en-US" sz="1000" b="1" dirty="0">
                  <a:solidFill>
                    <a:srgbClr val="000000"/>
                  </a:solidFill>
                </a:rPr>
                <a:t>Commissioned assets Year 1</a:t>
              </a:r>
              <a:endParaRPr lang="en-AU" sz="1000" b="1" dirty="0">
                <a:solidFill>
                  <a:srgbClr val="000000"/>
                </a:solidFill>
              </a:endParaRPr>
            </a:p>
          </p:txBody>
        </p:sp>
        <p:sp>
          <p:nvSpPr>
            <p:cNvPr id="32" name="Rectangle 31"/>
            <p:cNvSpPr/>
            <p:nvPr/>
          </p:nvSpPr>
          <p:spPr bwMode="auto">
            <a:xfrm>
              <a:off x="7577027" y="3655440"/>
              <a:ext cx="576064" cy="2767755"/>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AU" sz="1800">
                <a:solidFill>
                  <a:srgbClr val="000000"/>
                </a:solidFill>
              </a:endParaRPr>
            </a:p>
          </p:txBody>
        </p:sp>
        <p:cxnSp>
          <p:nvCxnSpPr>
            <p:cNvPr id="34" name="Straight Connector 33"/>
            <p:cNvCxnSpPr/>
            <p:nvPr/>
          </p:nvCxnSpPr>
          <p:spPr bwMode="auto">
            <a:xfrm>
              <a:off x="6694137" y="3655440"/>
              <a:ext cx="1224136"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Box 34"/>
            <p:cNvSpPr txBox="1"/>
            <p:nvPr/>
          </p:nvSpPr>
          <p:spPr>
            <a:xfrm>
              <a:off x="7487377" y="4766355"/>
              <a:ext cx="759785" cy="605298"/>
            </a:xfrm>
            <a:prstGeom prst="rect">
              <a:avLst/>
            </a:prstGeom>
            <a:noFill/>
          </p:spPr>
          <p:txBody>
            <a:bodyPr wrap="square" rtlCol="0">
              <a:spAutoFit/>
            </a:bodyPr>
            <a:lstStyle/>
            <a:p>
              <a:pPr algn="ctr" eaLnBrk="0" fontAlgn="base" hangingPunct="0">
                <a:spcBef>
                  <a:spcPct val="0"/>
                </a:spcBef>
                <a:spcAft>
                  <a:spcPct val="0"/>
                </a:spcAft>
              </a:pPr>
              <a:r>
                <a:rPr lang="en-US" sz="1000" b="1" dirty="0">
                  <a:solidFill>
                    <a:srgbClr val="000000"/>
                  </a:solidFill>
                </a:rPr>
                <a:t>Opening RAB</a:t>
              </a:r>
            </a:p>
            <a:p>
              <a:pPr algn="ctr" eaLnBrk="0" fontAlgn="base" hangingPunct="0">
                <a:spcBef>
                  <a:spcPct val="0"/>
                </a:spcBef>
                <a:spcAft>
                  <a:spcPct val="0"/>
                </a:spcAft>
              </a:pPr>
              <a:r>
                <a:rPr lang="en-US" sz="1000" b="1" dirty="0">
                  <a:solidFill>
                    <a:srgbClr val="000000"/>
                  </a:solidFill>
                </a:rPr>
                <a:t> Year 2</a:t>
              </a:r>
              <a:endParaRPr lang="en-AU" sz="1000" b="1" dirty="0">
                <a:solidFill>
                  <a:srgbClr val="000000"/>
                </a:solidFill>
              </a:endParaRPr>
            </a:p>
          </p:txBody>
        </p:sp>
      </p:grpSp>
    </p:spTree>
    <p:extLst>
      <p:ext uri="{BB962C8B-B14F-4D97-AF65-F5344CB8AC3E}">
        <p14:creationId xmlns:p14="http://schemas.microsoft.com/office/powerpoint/2010/main" val="352027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61FD7-C2D8-4462-BD92-DA0D662A106F}"/>
              </a:ext>
            </a:extLst>
          </p:cNvPr>
          <p:cNvSpPr>
            <a:spLocks noGrp="1"/>
          </p:cNvSpPr>
          <p:nvPr>
            <p:ph type="title"/>
          </p:nvPr>
        </p:nvSpPr>
        <p:spPr>
          <a:xfrm>
            <a:off x="685800" y="736600"/>
            <a:ext cx="7772400" cy="628650"/>
          </a:xfrm>
        </p:spPr>
        <p:txBody>
          <a:bodyPr/>
          <a:lstStyle/>
          <a:p>
            <a:r>
              <a:rPr lang="en-AU" dirty="0"/>
              <a:t>Policy settings required</a:t>
            </a:r>
          </a:p>
        </p:txBody>
      </p:sp>
      <p:sp>
        <p:nvSpPr>
          <p:cNvPr id="3" name="Content Placeholder 2">
            <a:extLst>
              <a:ext uri="{FF2B5EF4-FFF2-40B4-BE49-F238E27FC236}">
                <a16:creationId xmlns:a16="http://schemas.microsoft.com/office/drawing/2014/main" id="{492D9AED-EAF5-49FA-81DF-E5B5C3471FD9}"/>
              </a:ext>
            </a:extLst>
          </p:cNvPr>
          <p:cNvSpPr>
            <a:spLocks noGrp="1"/>
          </p:cNvSpPr>
          <p:nvPr>
            <p:ph idx="1"/>
          </p:nvPr>
        </p:nvSpPr>
        <p:spPr>
          <a:xfrm>
            <a:off x="685800" y="1377950"/>
            <a:ext cx="7772400" cy="3257550"/>
          </a:xfrm>
        </p:spPr>
        <p:txBody>
          <a:bodyPr/>
          <a:lstStyle/>
          <a:p>
            <a:pPr>
              <a:buFont typeface="Arial" panose="020B0604020202020204" pitchFamily="34" charset="0"/>
              <a:buChar char="•"/>
            </a:pPr>
            <a:r>
              <a:rPr lang="en-AU" sz="2000" dirty="0"/>
              <a:t>The FLCB prototype model is consistent with longer term reform considerations under LTMR</a:t>
            </a:r>
          </a:p>
          <a:p>
            <a:pPr>
              <a:buFont typeface="Arial" panose="020B0604020202020204" pitchFamily="34" charset="0"/>
              <a:buChar char="•"/>
            </a:pPr>
            <a:r>
              <a:rPr lang="en-AU" sz="2000" dirty="0"/>
              <a:t>It could be used by an independent price regulator as outlined in the consultation RIS</a:t>
            </a:r>
          </a:p>
          <a:p>
            <a:pPr>
              <a:buFont typeface="Arial" panose="020B0604020202020204" pitchFamily="34" charset="0"/>
              <a:buChar char="•"/>
            </a:pPr>
            <a:r>
              <a:rPr lang="en-AU" sz="2000" dirty="0"/>
              <a:t>A number of policy decisions need to be agreed before it could be used – the current prototype uses placeholder assumptions to function</a:t>
            </a:r>
          </a:p>
          <a:p>
            <a:pPr>
              <a:buFont typeface="Arial" panose="020B0604020202020204" pitchFamily="34" charset="0"/>
              <a:buChar char="•"/>
            </a:pPr>
            <a:r>
              <a:rPr lang="en-AU" sz="2000" dirty="0"/>
              <a:t>Further work would be required, both within and outside of the FLCB model for more sophisticated calculations as may be required under possible future reform scenarios (including public consultation)</a:t>
            </a:r>
          </a:p>
          <a:p>
            <a:pPr marL="342900" lvl="1" indent="0">
              <a:buNone/>
            </a:pPr>
            <a:r>
              <a:rPr lang="en-AU" dirty="0"/>
              <a:t> </a:t>
            </a:r>
          </a:p>
          <a:p>
            <a:pPr>
              <a:buFont typeface="Arial" panose="020B0604020202020204" pitchFamily="34" charset="0"/>
              <a:buChar char="•"/>
            </a:pPr>
            <a:endParaRPr lang="en-AU" dirty="0"/>
          </a:p>
        </p:txBody>
      </p:sp>
      <p:sp>
        <p:nvSpPr>
          <p:cNvPr id="4" name="Slide Number Placeholder 3">
            <a:extLst>
              <a:ext uri="{FF2B5EF4-FFF2-40B4-BE49-F238E27FC236}">
                <a16:creationId xmlns:a16="http://schemas.microsoft.com/office/drawing/2014/main" id="{A6196477-AFB9-4DFD-9767-9A85DE6E659B}"/>
              </a:ext>
            </a:extLst>
          </p:cNvPr>
          <p:cNvSpPr>
            <a:spLocks noGrp="1"/>
          </p:cNvSpPr>
          <p:nvPr>
            <p:ph type="sldNum" sz="quarter" idx="10"/>
          </p:nvPr>
        </p:nvSpPr>
        <p:spPr/>
        <p:txBody>
          <a:bodyPr/>
          <a:lstStyle/>
          <a:p>
            <a:fld id="{E31BE9A4-5367-452A-B6D3-991F2487353D}" type="slidenum">
              <a:rPr lang="en-AU" smtClean="0"/>
              <a:t>8</a:t>
            </a:fld>
            <a:endParaRPr lang="en-AU"/>
          </a:p>
        </p:txBody>
      </p:sp>
    </p:spTree>
    <p:extLst>
      <p:ext uri="{BB962C8B-B14F-4D97-AF65-F5344CB8AC3E}">
        <p14:creationId xmlns:p14="http://schemas.microsoft.com/office/powerpoint/2010/main" val="208975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F40CEE8-8185-4287-A6A1-8BA27E9B56CA}"/>
              </a:ext>
            </a:extLst>
          </p:cNvPr>
          <p:cNvSpPr>
            <a:spLocks noGrp="1"/>
          </p:cNvSpPr>
          <p:nvPr>
            <p:ph type="sldNum" sz="quarter" idx="10"/>
          </p:nvPr>
        </p:nvSpPr>
        <p:spPr/>
        <p:txBody>
          <a:bodyPr/>
          <a:lstStyle/>
          <a:p>
            <a:fld id="{54945EF4-6CCC-45B5-8597-A5640F4CCF09}" type="slidenum">
              <a:rPr lang="en-AU" smtClean="0"/>
              <a:t>9</a:t>
            </a:fld>
            <a:endParaRPr lang="en-AU"/>
          </a:p>
        </p:txBody>
      </p:sp>
      <p:cxnSp>
        <p:nvCxnSpPr>
          <p:cNvPr id="29" name="Straight Arrow Connector 28">
            <a:extLst>
              <a:ext uri="{FF2B5EF4-FFF2-40B4-BE49-F238E27FC236}">
                <a16:creationId xmlns:a16="http://schemas.microsoft.com/office/drawing/2014/main" id="{88334258-4398-4B2C-8F56-B8F76D575B06}"/>
              </a:ext>
            </a:extLst>
          </p:cNvPr>
          <p:cNvCxnSpPr>
            <a:cxnSpLocks/>
          </p:cNvCxnSpPr>
          <p:nvPr/>
        </p:nvCxnSpPr>
        <p:spPr>
          <a:xfrm>
            <a:off x="2105344" y="4120664"/>
            <a:ext cx="4953003" cy="0"/>
          </a:xfrm>
          <a:prstGeom prst="straightConnector1">
            <a:avLst/>
          </a:prstGeom>
          <a:noFill/>
          <a:ln w="28575" cap="flat" cmpd="sng" algn="ctr">
            <a:solidFill>
              <a:srgbClr val="4472C4"/>
            </a:solidFill>
            <a:prstDash val="solid"/>
            <a:miter lim="800000"/>
            <a:tailEnd type="triangle"/>
          </a:ln>
          <a:effectLst/>
        </p:spPr>
      </p:cxnSp>
      <p:cxnSp>
        <p:nvCxnSpPr>
          <p:cNvPr id="30" name="Straight Arrow Connector 29">
            <a:extLst>
              <a:ext uri="{FF2B5EF4-FFF2-40B4-BE49-F238E27FC236}">
                <a16:creationId xmlns:a16="http://schemas.microsoft.com/office/drawing/2014/main" id="{8A5DFC54-AD3B-447D-9285-3D36F2F7E18B}"/>
              </a:ext>
            </a:extLst>
          </p:cNvPr>
          <p:cNvCxnSpPr>
            <a:cxnSpLocks/>
          </p:cNvCxnSpPr>
          <p:nvPr/>
        </p:nvCxnSpPr>
        <p:spPr>
          <a:xfrm flipV="1">
            <a:off x="2105344" y="1292469"/>
            <a:ext cx="0" cy="2828196"/>
          </a:xfrm>
          <a:prstGeom prst="straightConnector1">
            <a:avLst/>
          </a:prstGeom>
          <a:noFill/>
          <a:ln w="28575" cap="flat" cmpd="sng" algn="ctr">
            <a:solidFill>
              <a:srgbClr val="4472C4"/>
            </a:solidFill>
            <a:prstDash val="solid"/>
            <a:miter lim="800000"/>
            <a:tailEnd type="triangle"/>
          </a:ln>
          <a:effectLst/>
        </p:spPr>
      </p:cxnSp>
      <p:cxnSp>
        <p:nvCxnSpPr>
          <p:cNvPr id="31" name="Straight Arrow Connector 30">
            <a:extLst>
              <a:ext uri="{FF2B5EF4-FFF2-40B4-BE49-F238E27FC236}">
                <a16:creationId xmlns:a16="http://schemas.microsoft.com/office/drawing/2014/main" id="{F3E6F440-5062-4D21-B5D3-9EBA10387D39}"/>
              </a:ext>
            </a:extLst>
          </p:cNvPr>
          <p:cNvCxnSpPr>
            <a:cxnSpLocks/>
          </p:cNvCxnSpPr>
          <p:nvPr/>
        </p:nvCxnSpPr>
        <p:spPr>
          <a:xfrm>
            <a:off x="2105344" y="3676163"/>
            <a:ext cx="4953003" cy="0"/>
          </a:xfrm>
          <a:prstGeom prst="straightConnector1">
            <a:avLst/>
          </a:prstGeom>
          <a:noFill/>
          <a:ln w="28575" cap="flat" cmpd="sng" algn="ctr">
            <a:solidFill>
              <a:srgbClr val="4472C4"/>
            </a:solidFill>
            <a:prstDash val="solid"/>
            <a:miter lim="800000"/>
            <a:tailEnd type="triangle"/>
          </a:ln>
          <a:effectLst/>
        </p:spPr>
      </p:cxnSp>
      <p:cxnSp>
        <p:nvCxnSpPr>
          <p:cNvPr id="32" name="Straight Arrow Connector 31">
            <a:extLst>
              <a:ext uri="{FF2B5EF4-FFF2-40B4-BE49-F238E27FC236}">
                <a16:creationId xmlns:a16="http://schemas.microsoft.com/office/drawing/2014/main" id="{8DD9686D-6DA9-411D-BF40-35D520DE7301}"/>
              </a:ext>
            </a:extLst>
          </p:cNvPr>
          <p:cNvCxnSpPr>
            <a:cxnSpLocks/>
          </p:cNvCxnSpPr>
          <p:nvPr/>
        </p:nvCxnSpPr>
        <p:spPr>
          <a:xfrm flipV="1">
            <a:off x="2134976" y="2644304"/>
            <a:ext cx="4923371" cy="1031859"/>
          </a:xfrm>
          <a:prstGeom prst="straightConnector1">
            <a:avLst/>
          </a:prstGeom>
          <a:noFill/>
          <a:ln w="28575" cap="flat" cmpd="sng" algn="ctr">
            <a:solidFill>
              <a:srgbClr val="4472C4"/>
            </a:solidFill>
            <a:prstDash val="solid"/>
            <a:miter lim="800000"/>
            <a:tailEnd type="triangle"/>
          </a:ln>
          <a:effectLst/>
        </p:spPr>
      </p:cxnSp>
      <p:cxnSp>
        <p:nvCxnSpPr>
          <p:cNvPr id="33" name="Straight Arrow Connector 32">
            <a:extLst>
              <a:ext uri="{FF2B5EF4-FFF2-40B4-BE49-F238E27FC236}">
                <a16:creationId xmlns:a16="http://schemas.microsoft.com/office/drawing/2014/main" id="{31FDD284-340D-441E-8140-8D4C19B8758F}"/>
              </a:ext>
            </a:extLst>
          </p:cNvPr>
          <p:cNvCxnSpPr>
            <a:cxnSpLocks/>
          </p:cNvCxnSpPr>
          <p:nvPr/>
        </p:nvCxnSpPr>
        <p:spPr>
          <a:xfrm flipV="1">
            <a:off x="2134977" y="1213338"/>
            <a:ext cx="4944536" cy="2462827"/>
          </a:xfrm>
          <a:prstGeom prst="straightConnector1">
            <a:avLst/>
          </a:prstGeom>
          <a:noFill/>
          <a:ln w="28575" cap="flat" cmpd="sng" algn="ctr">
            <a:solidFill>
              <a:srgbClr val="4472C4"/>
            </a:solidFill>
            <a:prstDash val="solid"/>
            <a:miter lim="800000"/>
            <a:tailEnd type="triangle"/>
          </a:ln>
          <a:effectLst/>
        </p:spPr>
      </p:cxnSp>
      <p:sp>
        <p:nvSpPr>
          <p:cNvPr id="34" name="TextBox 33">
            <a:extLst>
              <a:ext uri="{FF2B5EF4-FFF2-40B4-BE49-F238E27FC236}">
                <a16:creationId xmlns:a16="http://schemas.microsoft.com/office/drawing/2014/main" id="{D12648A3-5F40-4FD1-B943-B6565E8CF044}"/>
              </a:ext>
            </a:extLst>
          </p:cNvPr>
          <p:cNvSpPr txBox="1"/>
          <p:nvPr/>
        </p:nvSpPr>
        <p:spPr>
          <a:xfrm>
            <a:off x="5836298" y="3759913"/>
            <a:ext cx="973667" cy="253916"/>
          </a:xfrm>
          <a:prstGeom prst="rect">
            <a:avLst/>
          </a:prstGeom>
          <a:noFill/>
        </p:spPr>
        <p:txBody>
          <a:bodyPr wrap="square" rtlCol="0">
            <a:spAutoFit/>
          </a:bodyPr>
          <a:lstStyle/>
          <a:p>
            <a:pPr defTabSz="685800" eaLnBrk="1" fontAlgn="auto" hangingPunct="1">
              <a:spcBef>
                <a:spcPts val="0"/>
              </a:spcBef>
              <a:spcAft>
                <a:spcPts val="0"/>
              </a:spcAft>
            </a:pPr>
            <a:r>
              <a:rPr lang="en-AU" sz="1050" dirty="0" err="1">
                <a:solidFill>
                  <a:prstClr val="black"/>
                </a:solidFill>
                <a:latin typeface="Calibri" panose="020F0502020204030204"/>
              </a:rPr>
              <a:t>Opex</a:t>
            </a:r>
            <a:endParaRPr lang="en-AU" sz="1050" dirty="0">
              <a:solidFill>
                <a:prstClr val="black"/>
              </a:solidFill>
              <a:latin typeface="Calibri" panose="020F0502020204030204"/>
            </a:endParaRPr>
          </a:p>
        </p:txBody>
      </p:sp>
      <p:sp>
        <p:nvSpPr>
          <p:cNvPr id="35" name="TextBox 34">
            <a:extLst>
              <a:ext uri="{FF2B5EF4-FFF2-40B4-BE49-F238E27FC236}">
                <a16:creationId xmlns:a16="http://schemas.microsoft.com/office/drawing/2014/main" id="{33E8686A-CA0F-46AC-9300-54517106C2A5}"/>
              </a:ext>
            </a:extLst>
          </p:cNvPr>
          <p:cNvSpPr txBox="1"/>
          <p:nvPr/>
        </p:nvSpPr>
        <p:spPr>
          <a:xfrm>
            <a:off x="5829704" y="3203688"/>
            <a:ext cx="1202267" cy="253916"/>
          </a:xfrm>
          <a:prstGeom prst="rect">
            <a:avLst/>
          </a:prstGeom>
          <a:noFill/>
        </p:spPr>
        <p:txBody>
          <a:bodyPr wrap="square" rtlCol="0">
            <a:spAutoFit/>
          </a:bodyPr>
          <a:lstStyle/>
          <a:p>
            <a:pPr defTabSz="685800" eaLnBrk="1" fontAlgn="auto" hangingPunct="1">
              <a:spcBef>
                <a:spcPts val="0"/>
              </a:spcBef>
              <a:spcAft>
                <a:spcPts val="0"/>
              </a:spcAft>
            </a:pPr>
            <a:r>
              <a:rPr lang="en-AU" sz="1050" dirty="0">
                <a:solidFill>
                  <a:prstClr val="black"/>
                </a:solidFill>
                <a:latin typeface="Calibri" panose="020F0502020204030204"/>
              </a:rPr>
              <a:t>Depreciation</a:t>
            </a:r>
          </a:p>
        </p:txBody>
      </p:sp>
      <p:sp>
        <p:nvSpPr>
          <p:cNvPr id="36" name="TextBox 35">
            <a:extLst>
              <a:ext uri="{FF2B5EF4-FFF2-40B4-BE49-F238E27FC236}">
                <a16:creationId xmlns:a16="http://schemas.microsoft.com/office/drawing/2014/main" id="{33A3368F-CF3D-47D8-BE09-D3892FA1C2F5}"/>
              </a:ext>
            </a:extLst>
          </p:cNvPr>
          <p:cNvSpPr txBox="1"/>
          <p:nvPr/>
        </p:nvSpPr>
        <p:spPr>
          <a:xfrm>
            <a:off x="5765145" y="2159556"/>
            <a:ext cx="1202267" cy="253916"/>
          </a:xfrm>
          <a:prstGeom prst="rect">
            <a:avLst/>
          </a:prstGeom>
          <a:noFill/>
        </p:spPr>
        <p:txBody>
          <a:bodyPr wrap="square" rtlCol="0">
            <a:spAutoFit/>
          </a:bodyPr>
          <a:lstStyle/>
          <a:p>
            <a:pPr defTabSz="685800" eaLnBrk="1" fontAlgn="auto" hangingPunct="1">
              <a:spcBef>
                <a:spcPts val="0"/>
              </a:spcBef>
              <a:spcAft>
                <a:spcPts val="0"/>
              </a:spcAft>
            </a:pPr>
            <a:r>
              <a:rPr lang="en-AU" sz="1050" dirty="0">
                <a:solidFill>
                  <a:prstClr val="black"/>
                </a:solidFill>
                <a:latin typeface="Calibri" panose="020F0502020204030204"/>
              </a:rPr>
              <a:t>Return on capital</a:t>
            </a:r>
          </a:p>
        </p:txBody>
      </p:sp>
      <p:cxnSp>
        <p:nvCxnSpPr>
          <p:cNvPr id="37" name="Straight Arrow Connector 36">
            <a:extLst>
              <a:ext uri="{FF2B5EF4-FFF2-40B4-BE49-F238E27FC236}">
                <a16:creationId xmlns:a16="http://schemas.microsoft.com/office/drawing/2014/main" id="{3EE58C90-F70A-4876-888F-60D932FA9BDB}"/>
              </a:ext>
            </a:extLst>
          </p:cNvPr>
          <p:cNvCxnSpPr>
            <a:cxnSpLocks/>
          </p:cNvCxnSpPr>
          <p:nvPr/>
        </p:nvCxnSpPr>
        <p:spPr>
          <a:xfrm flipV="1">
            <a:off x="2126991" y="2159556"/>
            <a:ext cx="2806221" cy="1294278"/>
          </a:xfrm>
          <a:prstGeom prst="straightConnector1">
            <a:avLst/>
          </a:prstGeom>
          <a:noFill/>
          <a:ln w="28575" cap="flat" cmpd="sng" algn="ctr">
            <a:solidFill>
              <a:srgbClr val="70AD47">
                <a:lumMod val="50000"/>
              </a:srgbClr>
            </a:solidFill>
            <a:prstDash val="solid"/>
            <a:miter lim="800000"/>
            <a:tailEnd type="triangle"/>
          </a:ln>
          <a:effectLst/>
        </p:spPr>
      </p:cxnSp>
      <p:sp>
        <p:nvSpPr>
          <p:cNvPr id="38" name="TextBox 37">
            <a:extLst>
              <a:ext uri="{FF2B5EF4-FFF2-40B4-BE49-F238E27FC236}">
                <a16:creationId xmlns:a16="http://schemas.microsoft.com/office/drawing/2014/main" id="{B2A4137B-541C-4AE9-B2A4-394148724B14}"/>
              </a:ext>
            </a:extLst>
          </p:cNvPr>
          <p:cNvSpPr txBox="1"/>
          <p:nvPr/>
        </p:nvSpPr>
        <p:spPr>
          <a:xfrm rot="20046277">
            <a:off x="2113652" y="3143047"/>
            <a:ext cx="1202267" cy="253916"/>
          </a:xfrm>
          <a:prstGeom prst="rect">
            <a:avLst/>
          </a:prstGeom>
          <a:noFill/>
        </p:spPr>
        <p:txBody>
          <a:bodyPr wrap="square" rtlCol="0">
            <a:spAutoFit/>
          </a:bodyPr>
          <a:lstStyle/>
          <a:p>
            <a:pPr defTabSz="685800" eaLnBrk="1" fontAlgn="auto" hangingPunct="1">
              <a:spcBef>
                <a:spcPts val="0"/>
              </a:spcBef>
              <a:spcAft>
                <a:spcPts val="0"/>
              </a:spcAft>
            </a:pPr>
            <a:r>
              <a:rPr lang="en-AU" sz="1050" dirty="0">
                <a:solidFill>
                  <a:prstClr val="black"/>
                </a:solidFill>
                <a:latin typeface="Calibri" panose="020F0502020204030204"/>
              </a:rPr>
              <a:t>Depreciation</a:t>
            </a:r>
            <a:endParaRPr lang="en-AU" sz="1200" dirty="0">
              <a:solidFill>
                <a:prstClr val="black"/>
              </a:solidFill>
              <a:latin typeface="Calibri" panose="020F0502020204030204"/>
            </a:endParaRPr>
          </a:p>
        </p:txBody>
      </p:sp>
      <p:sp>
        <p:nvSpPr>
          <p:cNvPr id="39" name="TextBox 38">
            <a:extLst>
              <a:ext uri="{FF2B5EF4-FFF2-40B4-BE49-F238E27FC236}">
                <a16:creationId xmlns:a16="http://schemas.microsoft.com/office/drawing/2014/main" id="{EF41C295-5C91-4656-A3CF-E5D888E64C07}"/>
              </a:ext>
            </a:extLst>
          </p:cNvPr>
          <p:cNvSpPr txBox="1"/>
          <p:nvPr/>
        </p:nvSpPr>
        <p:spPr>
          <a:xfrm rot="20476881">
            <a:off x="2143285" y="2682441"/>
            <a:ext cx="1202267" cy="438582"/>
          </a:xfrm>
          <a:prstGeom prst="rect">
            <a:avLst/>
          </a:prstGeom>
          <a:noFill/>
        </p:spPr>
        <p:txBody>
          <a:bodyPr wrap="square" rtlCol="0">
            <a:spAutoFit/>
          </a:bodyPr>
          <a:lstStyle/>
          <a:p>
            <a:pPr defTabSz="685800" eaLnBrk="1" fontAlgn="auto" hangingPunct="1">
              <a:spcBef>
                <a:spcPts val="0"/>
              </a:spcBef>
              <a:spcAft>
                <a:spcPts val="0"/>
              </a:spcAft>
            </a:pPr>
            <a:r>
              <a:rPr lang="en-AU" sz="1200" dirty="0">
                <a:solidFill>
                  <a:prstClr val="black"/>
                </a:solidFill>
                <a:latin typeface="Calibri" panose="020F0502020204030204"/>
              </a:rPr>
              <a:t>Return on </a:t>
            </a:r>
            <a:r>
              <a:rPr lang="en-AU" sz="1050" dirty="0">
                <a:solidFill>
                  <a:prstClr val="black"/>
                </a:solidFill>
                <a:latin typeface="Calibri" panose="020F0502020204030204"/>
              </a:rPr>
              <a:t>Capital</a:t>
            </a:r>
            <a:endParaRPr lang="en-AU" sz="1200" dirty="0">
              <a:solidFill>
                <a:prstClr val="black"/>
              </a:solidFill>
              <a:latin typeface="Calibri" panose="020F0502020204030204"/>
            </a:endParaRPr>
          </a:p>
        </p:txBody>
      </p:sp>
      <p:sp>
        <p:nvSpPr>
          <p:cNvPr id="40" name="Right Brace 39">
            <a:extLst>
              <a:ext uri="{FF2B5EF4-FFF2-40B4-BE49-F238E27FC236}">
                <a16:creationId xmlns:a16="http://schemas.microsoft.com/office/drawing/2014/main" id="{2931AC77-02CE-423D-BE2F-32D16E01F26F}"/>
              </a:ext>
            </a:extLst>
          </p:cNvPr>
          <p:cNvSpPr/>
          <p:nvPr/>
        </p:nvSpPr>
        <p:spPr>
          <a:xfrm rot="5400000">
            <a:off x="3670797" y="2610046"/>
            <a:ext cx="194383" cy="3266024"/>
          </a:xfrm>
          <a:prstGeom prst="rightBrace">
            <a:avLst/>
          </a:prstGeom>
          <a:noFill/>
          <a:ln w="19050" cap="flat" cmpd="sng" algn="ctr">
            <a:solidFill>
              <a:srgbClr val="70AD47">
                <a:lumMod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AU"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ED91B63D-BD53-4CBE-B404-E8C241F0634C}"/>
              </a:ext>
            </a:extLst>
          </p:cNvPr>
          <p:cNvSpPr txBox="1"/>
          <p:nvPr/>
        </p:nvSpPr>
        <p:spPr>
          <a:xfrm>
            <a:off x="2994321" y="4215845"/>
            <a:ext cx="1629834" cy="253916"/>
          </a:xfrm>
          <a:prstGeom prst="rect">
            <a:avLst/>
          </a:prstGeom>
          <a:noFill/>
        </p:spPr>
        <p:txBody>
          <a:bodyPr wrap="square" rtlCol="0">
            <a:spAutoFit/>
          </a:bodyPr>
          <a:lstStyle/>
          <a:p>
            <a:pPr defTabSz="685800" eaLnBrk="1" fontAlgn="auto" hangingPunct="1">
              <a:spcBef>
                <a:spcPts val="0"/>
              </a:spcBef>
              <a:spcAft>
                <a:spcPts val="0"/>
              </a:spcAft>
            </a:pPr>
            <a:r>
              <a:rPr lang="en-AU" sz="1050" dirty="0">
                <a:solidFill>
                  <a:prstClr val="black"/>
                </a:solidFill>
                <a:latin typeface="Calibri" panose="020F0502020204030204"/>
              </a:rPr>
              <a:t>Transition years</a:t>
            </a:r>
          </a:p>
        </p:txBody>
      </p:sp>
      <p:sp>
        <p:nvSpPr>
          <p:cNvPr id="42" name="Right Brace 41">
            <a:extLst>
              <a:ext uri="{FF2B5EF4-FFF2-40B4-BE49-F238E27FC236}">
                <a16:creationId xmlns:a16="http://schemas.microsoft.com/office/drawing/2014/main" id="{77ABB547-1321-4BFF-B5E2-DEE339F4841B}"/>
              </a:ext>
            </a:extLst>
          </p:cNvPr>
          <p:cNvSpPr/>
          <p:nvPr/>
        </p:nvSpPr>
        <p:spPr>
          <a:xfrm rot="10800000">
            <a:off x="1775147" y="2833976"/>
            <a:ext cx="278918" cy="1286688"/>
          </a:xfrm>
          <a:prstGeom prst="rightBrace">
            <a:avLst/>
          </a:prstGeom>
          <a:noFill/>
          <a:ln w="19050" cap="flat" cmpd="sng" algn="ctr">
            <a:solidFill>
              <a:srgbClr val="70AD47">
                <a:lumMod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AU"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43" name="TextBox 42">
            <a:extLst>
              <a:ext uri="{FF2B5EF4-FFF2-40B4-BE49-F238E27FC236}">
                <a16:creationId xmlns:a16="http://schemas.microsoft.com/office/drawing/2014/main" id="{513FFA21-DC4C-47B9-8D4F-CD5154284390}"/>
              </a:ext>
            </a:extLst>
          </p:cNvPr>
          <p:cNvSpPr txBox="1"/>
          <p:nvPr/>
        </p:nvSpPr>
        <p:spPr>
          <a:xfrm>
            <a:off x="853094" y="3302340"/>
            <a:ext cx="1046597" cy="577081"/>
          </a:xfrm>
          <a:prstGeom prst="rect">
            <a:avLst/>
          </a:prstGeom>
          <a:noFill/>
        </p:spPr>
        <p:txBody>
          <a:bodyPr wrap="square" rtlCol="0">
            <a:spAutoFit/>
          </a:bodyPr>
          <a:lstStyle/>
          <a:p>
            <a:pPr defTabSz="685800" eaLnBrk="1" fontAlgn="auto" hangingPunct="1">
              <a:spcBef>
                <a:spcPts val="0"/>
              </a:spcBef>
              <a:spcAft>
                <a:spcPts val="0"/>
              </a:spcAft>
            </a:pPr>
            <a:r>
              <a:rPr lang="en-AU" sz="1050" dirty="0">
                <a:solidFill>
                  <a:prstClr val="black"/>
                </a:solidFill>
                <a:latin typeface="Calibri" panose="020F0502020204030204"/>
              </a:rPr>
              <a:t>Revenue Requirement initial year</a:t>
            </a:r>
          </a:p>
        </p:txBody>
      </p:sp>
      <p:cxnSp>
        <p:nvCxnSpPr>
          <p:cNvPr id="44" name="Straight Connector 43">
            <a:extLst>
              <a:ext uri="{FF2B5EF4-FFF2-40B4-BE49-F238E27FC236}">
                <a16:creationId xmlns:a16="http://schemas.microsoft.com/office/drawing/2014/main" id="{55A0AE6D-41EB-48AE-8B13-C96D359AA958}"/>
              </a:ext>
            </a:extLst>
          </p:cNvPr>
          <p:cNvCxnSpPr>
            <a:cxnSpLocks/>
          </p:cNvCxnSpPr>
          <p:nvPr/>
        </p:nvCxnSpPr>
        <p:spPr>
          <a:xfrm flipV="1">
            <a:off x="2113331" y="2015228"/>
            <a:ext cx="3300893" cy="799821"/>
          </a:xfrm>
          <a:prstGeom prst="line">
            <a:avLst/>
          </a:prstGeom>
          <a:noFill/>
          <a:ln w="38100" cap="flat" cmpd="sng" algn="ctr">
            <a:solidFill>
              <a:sysClr val="windowText" lastClr="000000"/>
            </a:solidFill>
            <a:prstDash val="sysDot"/>
            <a:miter lim="800000"/>
          </a:ln>
          <a:effectLst/>
        </p:spPr>
      </p:cxnSp>
      <p:sp>
        <p:nvSpPr>
          <p:cNvPr id="45" name="TextBox 44">
            <a:extLst>
              <a:ext uri="{FF2B5EF4-FFF2-40B4-BE49-F238E27FC236}">
                <a16:creationId xmlns:a16="http://schemas.microsoft.com/office/drawing/2014/main" id="{5CA6C1C8-7883-4E24-9057-D685BB83351A}"/>
              </a:ext>
            </a:extLst>
          </p:cNvPr>
          <p:cNvSpPr txBox="1"/>
          <p:nvPr/>
        </p:nvSpPr>
        <p:spPr>
          <a:xfrm>
            <a:off x="7140191" y="1109269"/>
            <a:ext cx="1415972" cy="3208571"/>
          </a:xfrm>
          <a:prstGeom prst="rect">
            <a:avLst/>
          </a:prstGeom>
          <a:solidFill>
            <a:srgbClr val="4472C4">
              <a:lumMod val="20000"/>
              <a:lumOff val="80000"/>
            </a:srgbClr>
          </a:solidFill>
          <a:ln>
            <a:solidFill>
              <a:srgbClr val="4472C4">
                <a:lumMod val="5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750" b="0" i="0" u="none" strike="noStrike" kern="0" cap="none" spc="0" normalizeH="0" baseline="0" noProof="0" dirty="0">
                <a:ln>
                  <a:noFill/>
                </a:ln>
                <a:solidFill>
                  <a:prstClr val="black"/>
                </a:solidFill>
                <a:effectLst/>
                <a:uLnTx/>
                <a:uFillTx/>
                <a:latin typeface="Calibri" panose="020F0502020204030204"/>
              </a:rPr>
              <a:t>The blue triangles indicate the building blocks over time driven by future expenditure. Once the opening RAB is depreciated out, this would directly determine the building blocks. The following “policy” elements will effect the blue triangles:</a:t>
            </a:r>
          </a:p>
          <a:p>
            <a:pPr marL="171450" marR="0" lvl="0" indent="-171450" defTabSz="6858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750" b="1" i="0" u="none" strike="noStrike" kern="0" cap="none" spc="0" normalizeH="0" baseline="0" noProof="0" dirty="0">
                <a:ln>
                  <a:noFill/>
                </a:ln>
                <a:solidFill>
                  <a:prstClr val="black"/>
                </a:solidFill>
                <a:effectLst/>
                <a:uLnTx/>
                <a:uFillTx/>
                <a:latin typeface="Calibri" panose="020F0502020204030204"/>
              </a:rPr>
              <a:t>Cost of capital rate: </a:t>
            </a:r>
            <a:r>
              <a:rPr kumimoji="0" lang="en-AU" sz="750" b="0" i="0" u="none" strike="noStrike" kern="0" cap="none" spc="0" normalizeH="0" baseline="0" noProof="0" dirty="0">
                <a:ln>
                  <a:noFill/>
                </a:ln>
                <a:solidFill>
                  <a:prstClr val="black"/>
                </a:solidFill>
                <a:effectLst/>
                <a:uLnTx/>
                <a:uFillTx/>
                <a:latin typeface="Calibri" panose="020F0502020204030204"/>
              </a:rPr>
              <a:t>An increase</a:t>
            </a:r>
            <a:r>
              <a:rPr kumimoji="0" lang="en-AU" sz="750" b="1" i="0" u="none" strike="noStrike" kern="0" cap="none" spc="0" normalizeH="0" baseline="0" noProof="0" dirty="0">
                <a:ln>
                  <a:noFill/>
                </a:ln>
                <a:solidFill>
                  <a:prstClr val="black"/>
                </a:solidFill>
                <a:effectLst/>
                <a:uLnTx/>
                <a:uFillTx/>
                <a:latin typeface="Calibri" panose="020F0502020204030204"/>
              </a:rPr>
              <a:t> </a:t>
            </a:r>
            <a:r>
              <a:rPr kumimoji="0" lang="en-AU" sz="750" b="0" i="0" u="none" strike="noStrike" kern="0" cap="none" spc="0" normalizeH="0" baseline="0" noProof="0" dirty="0">
                <a:ln>
                  <a:noFill/>
                </a:ln>
                <a:solidFill>
                  <a:prstClr val="black"/>
                </a:solidFill>
                <a:effectLst/>
                <a:uLnTx/>
                <a:uFillTx/>
                <a:latin typeface="Calibri" panose="020F0502020204030204"/>
              </a:rPr>
              <a:t>will steepen the top blue arrow, increasing the return on capital.</a:t>
            </a:r>
          </a:p>
          <a:p>
            <a:pPr marL="171450" marR="0" lvl="0" indent="-171450" defTabSz="6858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750" b="1" i="0" u="none" strike="noStrike" kern="0" cap="none" spc="0" normalizeH="0" baseline="0" noProof="0" dirty="0">
                <a:ln>
                  <a:noFill/>
                </a:ln>
                <a:solidFill>
                  <a:prstClr val="black"/>
                </a:solidFill>
                <a:effectLst/>
                <a:uLnTx/>
                <a:uFillTx/>
                <a:latin typeface="Calibri" panose="020F0502020204030204"/>
              </a:rPr>
              <a:t>Asset lives: </a:t>
            </a:r>
            <a:r>
              <a:rPr kumimoji="0" lang="en-AU" sz="750" b="0" i="0" u="none" strike="noStrike" kern="0" cap="none" spc="0" normalizeH="0" baseline="0" noProof="0" dirty="0">
                <a:ln>
                  <a:noFill/>
                </a:ln>
                <a:solidFill>
                  <a:prstClr val="black"/>
                </a:solidFill>
                <a:effectLst/>
                <a:uLnTx/>
                <a:uFillTx/>
                <a:latin typeface="Calibri" panose="020F0502020204030204"/>
              </a:rPr>
              <a:t>Shorter asset lives will result in a steeper depreciation curve. This will be partly(?) offset by a lower cost of capital (the relative gap between the top and middle arrow will narrow)</a:t>
            </a:r>
          </a:p>
          <a:p>
            <a:pPr marL="171450" marR="0" lvl="0" indent="-171450" defTabSz="6858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750" b="1" i="0" u="none" strike="noStrike" kern="0" cap="none" spc="0" normalizeH="0" baseline="0" noProof="0" dirty="0">
                <a:ln>
                  <a:noFill/>
                </a:ln>
                <a:solidFill>
                  <a:prstClr val="black"/>
                </a:solidFill>
                <a:effectLst/>
                <a:uLnTx/>
                <a:uFillTx/>
                <a:latin typeface="Calibri" panose="020F0502020204030204"/>
              </a:rPr>
              <a:t>Cost allocation: </a:t>
            </a:r>
            <a:r>
              <a:rPr kumimoji="0" lang="en-AU" sz="750" b="0" i="0" u="none" strike="noStrike" kern="0" cap="none" spc="0" normalizeH="0" baseline="0" noProof="0" dirty="0">
                <a:ln>
                  <a:noFill/>
                </a:ln>
                <a:solidFill>
                  <a:prstClr val="black"/>
                </a:solidFill>
                <a:effectLst/>
                <a:uLnTx/>
                <a:uFillTx/>
                <a:latin typeface="Calibri" panose="020F0502020204030204"/>
              </a:rPr>
              <a:t>Any change to the cost allocation approach that increased HV cost base would see a higher </a:t>
            </a:r>
            <a:r>
              <a:rPr kumimoji="0" lang="en-AU" sz="750" b="0" i="0" u="none" strike="noStrike" kern="0" cap="none" spc="0" normalizeH="0" baseline="0" noProof="0" dirty="0" err="1">
                <a:ln>
                  <a:noFill/>
                </a:ln>
                <a:solidFill>
                  <a:prstClr val="black"/>
                </a:solidFill>
                <a:effectLst/>
                <a:uLnTx/>
                <a:uFillTx/>
                <a:latin typeface="Calibri" panose="020F0502020204030204"/>
              </a:rPr>
              <a:t>opex</a:t>
            </a:r>
            <a:r>
              <a:rPr kumimoji="0" lang="en-AU" sz="750" b="0" i="0" u="none" strike="noStrike" kern="0" cap="none" spc="0" normalizeH="0" baseline="0" noProof="0" dirty="0">
                <a:ln>
                  <a:noFill/>
                </a:ln>
                <a:solidFill>
                  <a:prstClr val="black"/>
                </a:solidFill>
                <a:effectLst/>
                <a:uLnTx/>
                <a:uFillTx/>
                <a:latin typeface="Calibri" panose="020F0502020204030204"/>
              </a:rPr>
              <a:t> and steeper blue arrows.</a:t>
            </a:r>
          </a:p>
        </p:txBody>
      </p:sp>
      <p:sp>
        <p:nvSpPr>
          <p:cNvPr id="46" name="TextBox 45">
            <a:extLst>
              <a:ext uri="{FF2B5EF4-FFF2-40B4-BE49-F238E27FC236}">
                <a16:creationId xmlns:a16="http://schemas.microsoft.com/office/drawing/2014/main" id="{D4DB1F1E-BE0B-42AA-9E27-ADF7CC6DD4B2}"/>
              </a:ext>
            </a:extLst>
          </p:cNvPr>
          <p:cNvSpPr txBox="1"/>
          <p:nvPr/>
        </p:nvSpPr>
        <p:spPr>
          <a:xfrm>
            <a:off x="2310203" y="1059852"/>
            <a:ext cx="3137900" cy="900246"/>
          </a:xfrm>
          <a:prstGeom prst="rect">
            <a:avLst/>
          </a:prstGeom>
          <a:solidFill>
            <a:srgbClr val="70AD47">
              <a:lumMod val="20000"/>
              <a:lumOff val="80000"/>
            </a:srgbClr>
          </a:solidFill>
          <a:ln>
            <a:solidFill>
              <a:srgbClr val="70AD47">
                <a:lumMod val="5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750" b="0" i="0" u="none" strike="noStrike" kern="0" cap="none" spc="0" normalizeH="0" baseline="0" noProof="0" dirty="0">
                <a:ln>
                  <a:noFill/>
                </a:ln>
                <a:solidFill>
                  <a:prstClr val="black"/>
                </a:solidFill>
                <a:effectLst/>
                <a:uLnTx/>
                <a:uFillTx/>
                <a:latin typeface="Calibri" panose="020F0502020204030204"/>
              </a:rPr>
              <a:t>The green triangles are determined by the desired outcomes of the line in the sand approach – that is, the desired transitional revenue path from the status quo to a FLCB.</a:t>
            </a:r>
          </a:p>
          <a:p>
            <a:pPr marL="128588" marR="0" lvl="0" indent="-128588" defTabSz="6858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750" b="0" i="0" u="none" strike="noStrike" kern="0" cap="none" spc="0" normalizeH="0" baseline="0" noProof="0" dirty="0">
                <a:ln>
                  <a:noFill/>
                </a:ln>
                <a:solidFill>
                  <a:prstClr val="black"/>
                </a:solidFill>
                <a:effectLst/>
                <a:uLnTx/>
                <a:uFillTx/>
                <a:latin typeface="Calibri" panose="020F0502020204030204"/>
              </a:rPr>
              <a:t>The </a:t>
            </a:r>
            <a:r>
              <a:rPr kumimoji="0" lang="en-AU" sz="750" b="1" i="0" u="none" strike="noStrike" kern="0" cap="none" spc="0" normalizeH="0" baseline="0" noProof="0" dirty="0">
                <a:ln>
                  <a:noFill/>
                </a:ln>
                <a:solidFill>
                  <a:prstClr val="black"/>
                </a:solidFill>
                <a:effectLst/>
                <a:uLnTx/>
                <a:uFillTx/>
                <a:latin typeface="Calibri" panose="020F0502020204030204"/>
              </a:rPr>
              <a:t>transition period</a:t>
            </a:r>
            <a:r>
              <a:rPr kumimoji="0" lang="en-AU" sz="750" b="0" i="0" u="none" strike="noStrike" kern="0" cap="none" spc="0" normalizeH="0" baseline="0" noProof="0" dirty="0">
                <a:ln>
                  <a:noFill/>
                </a:ln>
                <a:solidFill>
                  <a:prstClr val="black"/>
                </a:solidFill>
                <a:effectLst/>
                <a:uLnTx/>
                <a:uFillTx/>
                <a:latin typeface="Calibri" panose="020F0502020204030204"/>
              </a:rPr>
              <a:t>:  A longer transition will see a slower depreciation rate (shifting the bottom green arrow down)</a:t>
            </a:r>
          </a:p>
          <a:p>
            <a:pPr marL="128588" marR="0" lvl="0" indent="-128588" defTabSz="6858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750" b="0" i="0" u="none" strike="noStrike" kern="0" cap="none" spc="0" normalizeH="0" baseline="0" noProof="0" dirty="0">
                <a:ln>
                  <a:noFill/>
                </a:ln>
                <a:solidFill>
                  <a:prstClr val="black"/>
                </a:solidFill>
                <a:effectLst/>
                <a:uLnTx/>
                <a:uFillTx/>
                <a:latin typeface="Calibri" panose="020F0502020204030204"/>
              </a:rPr>
              <a:t>The initial RAB will be calculated “backwards” to achieve the desired </a:t>
            </a:r>
            <a:r>
              <a:rPr kumimoji="0" lang="en-AU" sz="750" b="1" i="0" u="none" strike="noStrike" kern="0" cap="none" spc="0" normalizeH="0" baseline="0" noProof="0" dirty="0">
                <a:ln>
                  <a:noFill/>
                </a:ln>
                <a:solidFill>
                  <a:prstClr val="black"/>
                </a:solidFill>
                <a:effectLst/>
                <a:uLnTx/>
                <a:uFillTx/>
                <a:latin typeface="Calibri" panose="020F0502020204030204"/>
              </a:rPr>
              <a:t>initial revenue requirement </a:t>
            </a:r>
            <a:r>
              <a:rPr kumimoji="0" lang="en-AU" sz="750" b="0" i="0" u="none" strike="noStrike" kern="0" cap="none" spc="0" normalizeH="0" baseline="0" noProof="0" dirty="0">
                <a:ln>
                  <a:noFill/>
                </a:ln>
                <a:solidFill>
                  <a:prstClr val="black"/>
                </a:solidFill>
                <a:effectLst/>
                <a:uLnTx/>
                <a:uFillTx/>
                <a:latin typeface="Calibri" panose="020F0502020204030204"/>
              </a:rPr>
              <a:t>and transition path.</a:t>
            </a:r>
          </a:p>
        </p:txBody>
      </p:sp>
      <p:sp>
        <p:nvSpPr>
          <p:cNvPr id="47" name="TextBox 46">
            <a:extLst>
              <a:ext uri="{FF2B5EF4-FFF2-40B4-BE49-F238E27FC236}">
                <a16:creationId xmlns:a16="http://schemas.microsoft.com/office/drawing/2014/main" id="{1BE274FC-60E0-4CC2-8E89-9945429CB08E}"/>
              </a:ext>
            </a:extLst>
          </p:cNvPr>
          <p:cNvSpPr txBox="1"/>
          <p:nvPr/>
        </p:nvSpPr>
        <p:spPr>
          <a:xfrm>
            <a:off x="2251265" y="743311"/>
            <a:ext cx="3545467" cy="276999"/>
          </a:xfrm>
          <a:prstGeom prst="rect">
            <a:avLst/>
          </a:prstGeom>
          <a:noFill/>
        </p:spPr>
        <p:txBody>
          <a:bodyPr wrap="square" rtlCol="0">
            <a:spAutoFit/>
          </a:bodyPr>
          <a:lstStyle/>
          <a:p>
            <a:pPr defTabSz="685800" eaLnBrk="1" fontAlgn="auto" hangingPunct="1">
              <a:spcBef>
                <a:spcPts val="0"/>
              </a:spcBef>
              <a:spcAft>
                <a:spcPts val="0"/>
              </a:spcAft>
            </a:pPr>
            <a:r>
              <a:rPr lang="en-AU" sz="1200" dirty="0">
                <a:solidFill>
                  <a:srgbClr val="70AD47">
                    <a:lumMod val="50000"/>
                  </a:srgbClr>
                </a:solidFill>
                <a:latin typeface="Calibri" panose="020F0502020204030204"/>
              </a:rPr>
              <a:t>..in the short to mid term by….</a:t>
            </a:r>
          </a:p>
        </p:txBody>
      </p:sp>
      <p:sp>
        <p:nvSpPr>
          <p:cNvPr id="48" name="TextBox 47">
            <a:extLst>
              <a:ext uri="{FF2B5EF4-FFF2-40B4-BE49-F238E27FC236}">
                <a16:creationId xmlns:a16="http://schemas.microsoft.com/office/drawing/2014/main" id="{0CD647D7-3F5F-4318-9033-6C8E69AB0C3A}"/>
              </a:ext>
            </a:extLst>
          </p:cNvPr>
          <p:cNvSpPr txBox="1"/>
          <p:nvPr/>
        </p:nvSpPr>
        <p:spPr>
          <a:xfrm>
            <a:off x="6430838" y="743311"/>
            <a:ext cx="2183804" cy="461665"/>
          </a:xfrm>
          <a:prstGeom prst="rect">
            <a:avLst/>
          </a:prstGeom>
          <a:noFill/>
        </p:spPr>
        <p:txBody>
          <a:bodyPr wrap="square" rtlCol="0">
            <a:spAutoFit/>
          </a:bodyPr>
          <a:lstStyle/>
          <a:p>
            <a:pPr defTabSz="685800" eaLnBrk="1" fontAlgn="auto" hangingPunct="1">
              <a:spcBef>
                <a:spcPts val="0"/>
              </a:spcBef>
              <a:spcAft>
                <a:spcPts val="0"/>
              </a:spcAft>
            </a:pPr>
            <a:r>
              <a:rPr lang="en-AU" sz="1200" dirty="0">
                <a:solidFill>
                  <a:srgbClr val="5B9BD5">
                    <a:lumMod val="50000"/>
                  </a:srgbClr>
                </a:solidFill>
                <a:latin typeface="Calibri" panose="020F0502020204030204"/>
              </a:rPr>
              <a:t>….in the mid to longer term by….</a:t>
            </a:r>
          </a:p>
        </p:txBody>
      </p:sp>
      <p:sp>
        <p:nvSpPr>
          <p:cNvPr id="49" name="Arrow: Right 48">
            <a:extLst>
              <a:ext uri="{FF2B5EF4-FFF2-40B4-BE49-F238E27FC236}">
                <a16:creationId xmlns:a16="http://schemas.microsoft.com/office/drawing/2014/main" id="{D88B7788-7CE3-4CEB-BD1E-D530014978B6}"/>
              </a:ext>
            </a:extLst>
          </p:cNvPr>
          <p:cNvSpPr/>
          <p:nvPr/>
        </p:nvSpPr>
        <p:spPr>
          <a:xfrm>
            <a:off x="500308" y="580123"/>
            <a:ext cx="1531278" cy="580292"/>
          </a:xfrm>
          <a:prstGeom prst="rightArrow">
            <a:avLst>
              <a:gd name="adj1" fmla="val 54546"/>
              <a:gd name="adj2" fmla="val 50000"/>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dirty="0">
                <a:ln>
                  <a:noFill/>
                </a:ln>
                <a:solidFill>
                  <a:prstClr val="white"/>
                </a:solidFill>
                <a:effectLst/>
                <a:uLnTx/>
                <a:uFillTx/>
                <a:latin typeface="Calibri" panose="020F0502020204030204"/>
                <a:ea typeface="+mn-ea"/>
                <a:cs typeface="+mn-cs"/>
              </a:rPr>
              <a:t>Revenue Determined….</a:t>
            </a:r>
          </a:p>
        </p:txBody>
      </p:sp>
      <p:sp>
        <p:nvSpPr>
          <p:cNvPr id="50" name="Arrow: Left 49">
            <a:extLst>
              <a:ext uri="{FF2B5EF4-FFF2-40B4-BE49-F238E27FC236}">
                <a16:creationId xmlns:a16="http://schemas.microsoft.com/office/drawing/2014/main" id="{71B3563C-EF1B-4112-A45E-0BF6A16EE992}"/>
              </a:ext>
            </a:extLst>
          </p:cNvPr>
          <p:cNvSpPr/>
          <p:nvPr/>
        </p:nvSpPr>
        <p:spPr>
          <a:xfrm>
            <a:off x="500308" y="4429748"/>
            <a:ext cx="1531278" cy="553998"/>
          </a:xfrm>
          <a:prstGeom prst="leftArrow">
            <a:avLst>
              <a:gd name="adj1" fmla="val 59522"/>
              <a:gd name="adj2" fmla="val 50000"/>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dirty="0">
                <a:ln>
                  <a:noFill/>
                </a:ln>
                <a:solidFill>
                  <a:prstClr val="white"/>
                </a:solidFill>
                <a:effectLst/>
                <a:uLnTx/>
                <a:uFillTx/>
                <a:latin typeface="Calibri" panose="020F0502020204030204"/>
                <a:ea typeface="+mn-ea"/>
                <a:cs typeface="+mn-cs"/>
              </a:rPr>
              <a:t>Policy Decisions Made…</a:t>
            </a:r>
          </a:p>
        </p:txBody>
      </p:sp>
      <p:sp>
        <p:nvSpPr>
          <p:cNvPr id="51" name="TextBox 50">
            <a:extLst>
              <a:ext uri="{FF2B5EF4-FFF2-40B4-BE49-F238E27FC236}">
                <a16:creationId xmlns:a16="http://schemas.microsoft.com/office/drawing/2014/main" id="{C8E0CDAC-AF82-4596-BABF-C12F93486A4B}"/>
              </a:ext>
            </a:extLst>
          </p:cNvPr>
          <p:cNvSpPr txBox="1"/>
          <p:nvPr/>
        </p:nvSpPr>
        <p:spPr>
          <a:xfrm>
            <a:off x="2105344" y="4579789"/>
            <a:ext cx="3545467" cy="276999"/>
          </a:xfrm>
          <a:prstGeom prst="rect">
            <a:avLst/>
          </a:prstGeom>
          <a:noFill/>
        </p:spPr>
        <p:txBody>
          <a:bodyPr wrap="square" rtlCol="0">
            <a:spAutoFit/>
          </a:bodyPr>
          <a:lstStyle/>
          <a:p>
            <a:pPr defTabSz="685800" eaLnBrk="1" fontAlgn="auto" hangingPunct="1">
              <a:spcBef>
                <a:spcPts val="0"/>
              </a:spcBef>
              <a:spcAft>
                <a:spcPts val="0"/>
              </a:spcAft>
            </a:pPr>
            <a:r>
              <a:rPr lang="en-AU" sz="1200" dirty="0">
                <a:solidFill>
                  <a:srgbClr val="70AD47">
                    <a:lumMod val="50000"/>
                  </a:srgbClr>
                </a:solidFill>
                <a:latin typeface="Calibri" panose="020F0502020204030204"/>
              </a:rPr>
              <a:t>….line-in-the-sand drawn after….</a:t>
            </a:r>
          </a:p>
        </p:txBody>
      </p:sp>
      <p:sp>
        <p:nvSpPr>
          <p:cNvPr id="52" name="TextBox 51">
            <a:extLst>
              <a:ext uri="{FF2B5EF4-FFF2-40B4-BE49-F238E27FC236}">
                <a16:creationId xmlns:a16="http://schemas.microsoft.com/office/drawing/2014/main" id="{E4BEE303-D8BC-4A74-A0E6-7C598EC27C42}"/>
              </a:ext>
            </a:extLst>
          </p:cNvPr>
          <p:cNvSpPr txBox="1"/>
          <p:nvPr/>
        </p:nvSpPr>
        <p:spPr>
          <a:xfrm>
            <a:off x="6292305" y="4579789"/>
            <a:ext cx="2322337" cy="461665"/>
          </a:xfrm>
          <a:prstGeom prst="rect">
            <a:avLst/>
          </a:prstGeom>
          <a:noFill/>
        </p:spPr>
        <p:txBody>
          <a:bodyPr wrap="square" rtlCol="0">
            <a:spAutoFit/>
          </a:bodyPr>
          <a:lstStyle/>
          <a:p>
            <a:pPr defTabSz="685800" eaLnBrk="1" fontAlgn="auto" hangingPunct="1">
              <a:spcBef>
                <a:spcPts val="0"/>
              </a:spcBef>
              <a:spcAft>
                <a:spcPts val="0"/>
              </a:spcAft>
            </a:pPr>
            <a:r>
              <a:rPr lang="en-AU" sz="1200" dirty="0">
                <a:solidFill>
                  <a:srgbClr val="5B9BD5">
                    <a:lumMod val="50000"/>
                  </a:srgbClr>
                </a:solidFill>
                <a:latin typeface="Calibri" panose="020F0502020204030204"/>
              </a:rPr>
              <a:t>….WACC and cost allocation agreed</a:t>
            </a:r>
          </a:p>
        </p:txBody>
      </p:sp>
    </p:spTree>
    <p:extLst>
      <p:ext uri="{BB962C8B-B14F-4D97-AF65-F5344CB8AC3E}">
        <p14:creationId xmlns:p14="http://schemas.microsoft.com/office/powerpoint/2010/main" val="81710664"/>
      </p:ext>
    </p:extLst>
  </p:cSld>
  <p:clrMapOvr>
    <a:masterClrMapping/>
  </p:clrMapOvr>
</p:sld>
</file>

<file path=ppt/theme/theme1.xml><?xml version="1.0" encoding="utf-8"?>
<a:theme xmlns:a="http://schemas.openxmlformats.org/drawingml/2006/main" name="NTC corporate presentation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Corporate presentation</Template>
  <TotalTime>584</TotalTime>
  <Words>838</Words>
  <Application>Microsoft Office PowerPoint</Application>
  <PresentationFormat>On-screen Show (16:9)</PresentationFormat>
  <Paragraphs>103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Times</vt:lpstr>
      <vt:lpstr>Times New Roman</vt:lpstr>
      <vt:lpstr>NTC corporate presentation template</vt:lpstr>
      <vt:lpstr>Forward Looking Cost Base </vt:lpstr>
      <vt:lpstr>Contents</vt:lpstr>
      <vt:lpstr>What is a forward looking cost base</vt:lpstr>
      <vt:lpstr>Components of the FLCB </vt:lpstr>
      <vt:lpstr>Information requirements</vt:lpstr>
      <vt:lpstr>Single Asset Example</vt:lpstr>
      <vt:lpstr>Building Blocks Approach - Stylised</vt:lpstr>
      <vt:lpstr>Policy settings required</vt:lpstr>
      <vt:lpstr>PowerPoint Presentation</vt:lpstr>
      <vt:lpstr>Advantages and disadvantages</vt:lpstr>
      <vt:lpstr>Experience in other sectors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Forward Looking Cost Base</dc:title>
  <dc:creator>Ramon Staheli</dc:creator>
  <cp:lastModifiedBy>Ramon Staheli</cp:lastModifiedBy>
  <cp:revision>17</cp:revision>
  <cp:lastPrinted>2018-08-01T06:13:20Z</cp:lastPrinted>
  <dcterms:created xsi:type="dcterms:W3CDTF">2018-07-31T06:41:15Z</dcterms:created>
  <dcterms:modified xsi:type="dcterms:W3CDTF">2018-08-07T02:32:39Z</dcterms:modified>
</cp:coreProperties>
</file>